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414" r:id="rId4"/>
  </p:sldMasterIdLst>
  <p:notesMasterIdLst>
    <p:notesMasterId r:id="rId28"/>
  </p:notesMasterIdLst>
  <p:sldIdLst>
    <p:sldId id="256" r:id="rId5"/>
    <p:sldId id="266" r:id="rId6"/>
    <p:sldId id="257" r:id="rId7"/>
    <p:sldId id="279" r:id="rId8"/>
    <p:sldId id="259" r:id="rId9"/>
    <p:sldId id="280" r:id="rId10"/>
    <p:sldId id="269" r:id="rId11"/>
    <p:sldId id="277" r:id="rId12"/>
    <p:sldId id="278" r:id="rId13"/>
    <p:sldId id="270" r:id="rId14"/>
    <p:sldId id="274" r:id="rId15"/>
    <p:sldId id="275" r:id="rId16"/>
    <p:sldId id="276" r:id="rId17"/>
    <p:sldId id="271" r:id="rId18"/>
    <p:sldId id="281" r:id="rId19"/>
    <p:sldId id="282" r:id="rId20"/>
    <p:sldId id="272" r:id="rId21"/>
    <p:sldId id="264" r:id="rId22"/>
    <p:sldId id="262" r:id="rId23"/>
    <p:sldId id="263" r:id="rId24"/>
    <p:sldId id="273" r:id="rId25"/>
    <p:sldId id="283" r:id="rId26"/>
    <p:sldId id="268" r:id="rId27"/>
  </p:sldIdLst>
  <p:sldSz cx="12192000" cy="6858000"/>
  <p:notesSz cx="6954838" cy="92408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65E585-C5CA-4D99-A37E-B851C6515631}" v="1" dt="2024-09-05T16:02:57.8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ara, Jenna" userId="d663c142-c4c6-4d6f-85ca-1efb5d4c900f" providerId="ADAL" clId="{0F65E585-C5CA-4D99-A37E-B851C6515631}"/>
    <pc:docChg chg="modSld modNotesMaster">
      <pc:chgData name="Miara, Jenna" userId="d663c142-c4c6-4d6f-85ca-1efb5d4c900f" providerId="ADAL" clId="{0F65E585-C5CA-4D99-A37E-B851C6515631}" dt="2024-09-05T19:04:27.096" v="182" actId="20577"/>
      <pc:docMkLst>
        <pc:docMk/>
      </pc:docMkLst>
      <pc:sldChg chg="modNotesTx">
        <pc:chgData name="Miara, Jenna" userId="d663c142-c4c6-4d6f-85ca-1efb5d4c900f" providerId="ADAL" clId="{0F65E585-C5CA-4D99-A37E-B851C6515631}" dt="2024-09-05T16:02:33.162" v="92" actId="20577"/>
        <pc:sldMkLst>
          <pc:docMk/>
          <pc:sldMk cId="1787848075" sldId="256"/>
        </pc:sldMkLst>
      </pc:sldChg>
      <pc:sldChg chg="modSp mod">
        <pc:chgData name="Miara, Jenna" userId="d663c142-c4c6-4d6f-85ca-1efb5d4c900f" providerId="ADAL" clId="{0F65E585-C5CA-4D99-A37E-B851C6515631}" dt="2024-09-05T19:04:27.096" v="182" actId="20577"/>
        <pc:sldMkLst>
          <pc:docMk/>
          <pc:sldMk cId="3242155397" sldId="269"/>
        </pc:sldMkLst>
        <pc:spChg chg="mod">
          <ac:chgData name="Miara, Jenna" userId="d663c142-c4c6-4d6f-85ca-1efb5d4c900f" providerId="ADAL" clId="{0F65E585-C5CA-4D99-A37E-B851C6515631}" dt="2024-09-05T19:04:27.096" v="182" actId="20577"/>
          <ac:spMkLst>
            <pc:docMk/>
            <pc:sldMk cId="3242155397" sldId="269"/>
            <ac:spMk id="3" creationId="{766CBBC8-81EB-9EB5-3820-DBF789895556}"/>
          </ac:spMkLst>
        </pc:spChg>
      </pc:sldChg>
      <pc:sldChg chg="modSp mod">
        <pc:chgData name="Miara, Jenna" userId="d663c142-c4c6-4d6f-85ca-1efb5d4c900f" providerId="ADAL" clId="{0F65E585-C5CA-4D99-A37E-B851C6515631}" dt="2024-09-05T16:30:36.688" v="178" actId="20577"/>
        <pc:sldMkLst>
          <pc:docMk/>
          <pc:sldMk cId="849860564" sldId="283"/>
        </pc:sldMkLst>
        <pc:spChg chg="mod">
          <ac:chgData name="Miara, Jenna" userId="d663c142-c4c6-4d6f-85ca-1efb5d4c900f" providerId="ADAL" clId="{0F65E585-C5CA-4D99-A37E-B851C6515631}" dt="2024-09-05T16:30:36.688" v="178" actId="20577"/>
          <ac:spMkLst>
            <pc:docMk/>
            <pc:sldMk cId="849860564" sldId="283"/>
            <ac:spMk id="3" creationId="{33B2EDA8-04AA-5475-CB4E-54964A703B6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3646"/>
          </a:xfrm>
          <a:prstGeom prst="rect">
            <a:avLst/>
          </a:prstGeom>
        </p:spPr>
        <p:txBody>
          <a:bodyPr vert="horz" lIns="92534" tIns="46268" rIns="92534" bIns="46268" rtlCol="0"/>
          <a:lstStyle>
            <a:lvl1pPr algn="l">
              <a:defRPr sz="1200"/>
            </a:lvl1pPr>
          </a:lstStyle>
          <a:p>
            <a:endParaRPr lang="en-US"/>
          </a:p>
        </p:txBody>
      </p:sp>
      <p:sp>
        <p:nvSpPr>
          <p:cNvPr id="3" name="Date Placeholder 2"/>
          <p:cNvSpPr>
            <a:spLocks noGrp="1"/>
          </p:cNvSpPr>
          <p:nvPr>
            <p:ph type="dt" idx="1"/>
          </p:nvPr>
        </p:nvSpPr>
        <p:spPr>
          <a:xfrm>
            <a:off x="3939466" y="0"/>
            <a:ext cx="3013763" cy="463646"/>
          </a:xfrm>
          <a:prstGeom prst="rect">
            <a:avLst/>
          </a:prstGeom>
        </p:spPr>
        <p:txBody>
          <a:bodyPr vert="horz" lIns="92534" tIns="46268" rIns="92534" bIns="46268" rtlCol="0"/>
          <a:lstStyle>
            <a:lvl1pPr algn="r">
              <a:defRPr sz="1200"/>
            </a:lvl1pPr>
          </a:lstStyle>
          <a:p>
            <a:fld id="{AF20E21A-0DB5-4BAD-A2B0-7C6C200C76FF}" type="datetimeFigureOut">
              <a:rPr lang="en-US" smtClean="0"/>
              <a:t>9/5/2024</a:t>
            </a:fld>
            <a:endParaRPr lang="en-US"/>
          </a:p>
        </p:txBody>
      </p:sp>
      <p:sp>
        <p:nvSpPr>
          <p:cNvPr id="4" name="Slide Image Placeholder 3"/>
          <p:cNvSpPr>
            <a:spLocks noGrp="1" noRot="1" noChangeAspect="1"/>
          </p:cNvSpPr>
          <p:nvPr>
            <p:ph type="sldImg" idx="2"/>
          </p:nvPr>
        </p:nvSpPr>
        <p:spPr>
          <a:xfrm>
            <a:off x="706438" y="1155700"/>
            <a:ext cx="5541962" cy="3117850"/>
          </a:xfrm>
          <a:prstGeom prst="rect">
            <a:avLst/>
          </a:prstGeom>
          <a:noFill/>
          <a:ln w="12700">
            <a:solidFill>
              <a:prstClr val="black"/>
            </a:solidFill>
          </a:ln>
        </p:spPr>
        <p:txBody>
          <a:bodyPr vert="horz" lIns="92534" tIns="46268" rIns="92534" bIns="46268" rtlCol="0" anchor="ctr"/>
          <a:lstStyle/>
          <a:p>
            <a:endParaRPr lang="en-US"/>
          </a:p>
        </p:txBody>
      </p:sp>
      <p:sp>
        <p:nvSpPr>
          <p:cNvPr id="5" name="Notes Placeholder 4"/>
          <p:cNvSpPr>
            <a:spLocks noGrp="1"/>
          </p:cNvSpPr>
          <p:nvPr>
            <p:ph type="body" sz="quarter" idx="3"/>
          </p:nvPr>
        </p:nvSpPr>
        <p:spPr>
          <a:xfrm>
            <a:off x="695484" y="4447153"/>
            <a:ext cx="5563870" cy="3638580"/>
          </a:xfrm>
          <a:prstGeom prst="rect">
            <a:avLst/>
          </a:prstGeom>
        </p:spPr>
        <p:txBody>
          <a:bodyPr vert="horz" lIns="92534" tIns="46268" rIns="92534" bIns="4626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7193"/>
            <a:ext cx="3013763" cy="463645"/>
          </a:xfrm>
          <a:prstGeom prst="rect">
            <a:avLst/>
          </a:prstGeom>
        </p:spPr>
        <p:txBody>
          <a:bodyPr vert="horz" lIns="92534" tIns="46268" rIns="92534" bIns="46268" rtlCol="0" anchor="b"/>
          <a:lstStyle>
            <a:lvl1pPr algn="l">
              <a:defRPr sz="1200"/>
            </a:lvl1pPr>
          </a:lstStyle>
          <a:p>
            <a:endParaRPr lang="en-US"/>
          </a:p>
        </p:txBody>
      </p:sp>
      <p:sp>
        <p:nvSpPr>
          <p:cNvPr id="7" name="Slide Number Placeholder 6"/>
          <p:cNvSpPr>
            <a:spLocks noGrp="1"/>
          </p:cNvSpPr>
          <p:nvPr>
            <p:ph type="sldNum" sz="quarter" idx="5"/>
          </p:nvPr>
        </p:nvSpPr>
        <p:spPr>
          <a:xfrm>
            <a:off x="3939466" y="8777193"/>
            <a:ext cx="3013763" cy="463645"/>
          </a:xfrm>
          <a:prstGeom prst="rect">
            <a:avLst/>
          </a:prstGeom>
        </p:spPr>
        <p:txBody>
          <a:bodyPr vert="horz" lIns="92534" tIns="46268" rIns="92534" bIns="46268" rtlCol="0" anchor="b"/>
          <a:lstStyle>
            <a:lvl1pPr algn="r">
              <a:defRPr sz="1200"/>
            </a:lvl1pPr>
          </a:lstStyle>
          <a:p>
            <a:fld id="{88618F1E-4507-4B85-9AAF-4385E0F09A1B}" type="slidenum">
              <a:rPr lang="en-US" smtClean="0"/>
              <a:t>‹#›</a:t>
            </a:fld>
            <a:endParaRPr lang="en-US"/>
          </a:p>
        </p:txBody>
      </p:sp>
    </p:spTree>
    <p:extLst>
      <p:ext uri="{BB962C8B-B14F-4D97-AF65-F5344CB8AC3E}">
        <p14:creationId xmlns:p14="http://schemas.microsoft.com/office/powerpoint/2010/main" val="7881838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618F1E-4507-4B85-9AAF-4385E0F09A1B}" type="slidenum">
              <a:rPr lang="en-US" smtClean="0"/>
              <a:t>1</a:t>
            </a:fld>
            <a:endParaRPr lang="en-US"/>
          </a:p>
        </p:txBody>
      </p:sp>
    </p:spTree>
    <p:extLst>
      <p:ext uri="{BB962C8B-B14F-4D97-AF65-F5344CB8AC3E}">
        <p14:creationId xmlns:p14="http://schemas.microsoft.com/office/powerpoint/2010/main" val="38601569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15487682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34231182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10200713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25347528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35917564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2520264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1444754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4271008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36418919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22450818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34397619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4467710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41882110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11225822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A3A090CF-B9D9-4A99-B039-175736C90126}" type="datetime1">
              <a:rPr lang="en-US" smtClean="0"/>
              <a:t>9/5/2024</a:t>
            </a:fld>
            <a:endParaRPr lang="en-US"/>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57871EFB-7B9E-4E86-A89E-697E8EBB06F2}" type="slidenum">
              <a:rPr lang="en-US" smtClean="0"/>
              <a:t>‹#›</a:t>
            </a:fld>
            <a:endParaRPr lang="en-US"/>
          </a:p>
        </p:txBody>
      </p:sp>
    </p:spTree>
    <p:extLst>
      <p:ext uri="{BB962C8B-B14F-4D97-AF65-F5344CB8AC3E}">
        <p14:creationId xmlns:p14="http://schemas.microsoft.com/office/powerpoint/2010/main" val="18320846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C7687AC-6BD5-47A3-A45D-DE691B29D34F}" type="datetime1">
              <a:rPr lang="en-US" smtClean="0"/>
              <a:t>9/5/2024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871EFB-7B9E-4E86-A89E-697E8EBB06F2}" type="slidenum">
              <a:rPr lang="en-US" smtClean="0"/>
              <a:pPr/>
              <a:t>‹#›</a:t>
            </a:fld>
            <a:endParaRPr lang="en-US"/>
          </a:p>
        </p:txBody>
      </p:sp>
    </p:spTree>
    <p:extLst>
      <p:ext uri="{BB962C8B-B14F-4D97-AF65-F5344CB8AC3E}">
        <p14:creationId xmlns:p14="http://schemas.microsoft.com/office/powerpoint/2010/main" val="3554191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1FFA759D-7F06-4FF0-8D37-DDF512B489F1}" type="datetime1">
              <a:rPr lang="en-US" smtClean="0"/>
              <a:t>9/5/2024</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57871EFB-7B9E-4E86-A89E-697E8EBB06F2}" type="slidenum">
              <a:rPr lang="en-US" smtClean="0"/>
              <a:pPr/>
              <a:t>‹#›</a:t>
            </a:fld>
            <a:endParaRPr lang="en-US"/>
          </a:p>
        </p:txBody>
      </p:sp>
    </p:spTree>
    <p:extLst>
      <p:ext uri="{BB962C8B-B14F-4D97-AF65-F5344CB8AC3E}">
        <p14:creationId xmlns:p14="http://schemas.microsoft.com/office/powerpoint/2010/main" val="2442886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p>
        </p:txBody>
      </p:sp>
      <p:sp>
        <p:nvSpPr>
          <p:cNvPr id="3" name="Content Placeholder 2"/>
          <p:cNvSpPr>
            <a:spLocks noGrp="1"/>
          </p:cNvSpPr>
          <p:nvPr>
            <p:ph idx="1"/>
          </p:nvPr>
        </p:nvSpPr>
        <p:spPr>
          <a:xfrm>
            <a:off x="581192" y="2180496"/>
            <a:ext cx="11029615" cy="36783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F4AB49-B94B-4025-A900-4E8B8E19A0DF}" type="datetime1">
              <a:rPr lang="en-US" smtClean="0"/>
              <a:t>9/5/2024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558300" y="5956137"/>
            <a:ext cx="1052508" cy="365125"/>
          </a:xfrm>
        </p:spPr>
        <p:txBody>
          <a:bodyPr/>
          <a:lstStyle/>
          <a:p>
            <a:fld id="{57871EFB-7B9E-4E86-A89E-697E8EBB06F2}" type="slidenum">
              <a:rPr lang="en-US" smtClean="0"/>
              <a:pPr/>
              <a:t>‹#›</a:t>
            </a:fld>
            <a:endParaRPr lang="en-US"/>
          </a:p>
        </p:txBody>
      </p:sp>
    </p:spTree>
    <p:extLst>
      <p:ext uri="{BB962C8B-B14F-4D97-AF65-F5344CB8AC3E}">
        <p14:creationId xmlns:p14="http://schemas.microsoft.com/office/powerpoint/2010/main" val="562073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10364A42-08FC-4F8A-96C1-14C4124118DF}" type="datetime1">
              <a:rPr lang="en-US" smtClean="0"/>
              <a:t>9/5/2024</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57871EFB-7B9E-4E86-A89E-697E8EBB06F2}" type="slidenum">
              <a:rPr lang="en-US" smtClean="0"/>
              <a:t>‹#›</a:t>
            </a:fld>
            <a:endParaRPr lang="en-US"/>
          </a:p>
        </p:txBody>
      </p:sp>
    </p:spTree>
    <p:extLst>
      <p:ext uri="{BB962C8B-B14F-4D97-AF65-F5344CB8AC3E}">
        <p14:creationId xmlns:p14="http://schemas.microsoft.com/office/powerpoint/2010/main" val="5718228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3DE2689-BA23-44B0-9E32-B8CA7EFEAE08}" type="datetime1">
              <a:rPr lang="en-US" smtClean="0"/>
              <a:t>9/5/2024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871EFB-7B9E-4E86-A89E-697E8EBB06F2}" type="slidenum">
              <a:rPr lang="en-US" smtClean="0"/>
              <a:pPr/>
              <a:t>‹#›</a:t>
            </a:fld>
            <a:endParaRPr lang="en-US"/>
          </a:p>
        </p:txBody>
      </p:sp>
    </p:spTree>
    <p:extLst>
      <p:ext uri="{BB962C8B-B14F-4D97-AF65-F5344CB8AC3E}">
        <p14:creationId xmlns:p14="http://schemas.microsoft.com/office/powerpoint/2010/main" val="856644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E875194-8C09-4A1B-85F5-6EFBA995D751}" type="datetime1">
              <a:rPr lang="en-US" smtClean="0"/>
              <a:t>9/5/2024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871EFB-7B9E-4E86-A89E-697E8EBB06F2}" type="slidenum">
              <a:rPr lang="en-US" smtClean="0"/>
              <a:pPr/>
              <a:t>‹#›</a:t>
            </a:fld>
            <a:endParaRPr lang="en-US"/>
          </a:p>
        </p:txBody>
      </p:sp>
    </p:spTree>
    <p:extLst>
      <p:ext uri="{BB962C8B-B14F-4D97-AF65-F5344CB8AC3E}">
        <p14:creationId xmlns:p14="http://schemas.microsoft.com/office/powerpoint/2010/main" val="551986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DB264674-5CE8-462F-9065-0B78A67DF86E}" type="datetime1">
              <a:rPr lang="en-US" smtClean="0"/>
              <a:t>9/5/2024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871EFB-7B9E-4E86-A89E-697E8EBB06F2}" type="slidenum">
              <a:rPr lang="en-US" smtClean="0"/>
              <a:t>‹#›</a:t>
            </a:fld>
            <a:endParaRPr lang="en-US"/>
          </a:p>
        </p:txBody>
      </p:sp>
    </p:spTree>
    <p:extLst>
      <p:ext uri="{BB962C8B-B14F-4D97-AF65-F5344CB8AC3E}">
        <p14:creationId xmlns:p14="http://schemas.microsoft.com/office/powerpoint/2010/main" val="1956275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4786EA-640B-4AA4-94C8-60CF56D11037}" type="datetime1">
              <a:rPr lang="en-US" smtClean="0"/>
              <a:t>9/5/2024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871EFB-7B9E-4E86-A89E-697E8EBB06F2}" type="slidenum">
              <a:rPr lang="en-US" smtClean="0"/>
              <a:t>‹#›</a:t>
            </a:fld>
            <a:endParaRPr lang="en-US"/>
          </a:p>
        </p:txBody>
      </p:sp>
    </p:spTree>
    <p:extLst>
      <p:ext uri="{BB962C8B-B14F-4D97-AF65-F5344CB8AC3E}">
        <p14:creationId xmlns:p14="http://schemas.microsoft.com/office/powerpoint/2010/main" val="3754446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054025E-5077-4416-9DEE-799B485BC1B6}" type="datetime1">
              <a:rPr lang="en-US" smtClean="0"/>
              <a:t>9/5/2024</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57871EFB-7B9E-4E86-A89E-697E8EBB06F2}" type="slidenum">
              <a:rPr lang="en-US" smtClean="0"/>
              <a:pPr/>
              <a:t>‹#›</a:t>
            </a:fld>
            <a:endParaRPr lang="en-US"/>
          </a:p>
        </p:txBody>
      </p:sp>
    </p:spTree>
    <p:extLst>
      <p:ext uri="{BB962C8B-B14F-4D97-AF65-F5344CB8AC3E}">
        <p14:creationId xmlns:p14="http://schemas.microsoft.com/office/powerpoint/2010/main" val="270360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F99DB49-AFDE-4084-8B74-D0B86639BC5D}" type="datetime1">
              <a:rPr lang="en-US" smtClean="0"/>
              <a:t>9/5/2024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871EFB-7B9E-4E86-A89E-697E8EBB06F2}" type="slidenum">
              <a:rPr lang="en-US" smtClean="0"/>
              <a:t>‹#›</a:t>
            </a:fld>
            <a:endParaRPr lang="en-US"/>
          </a:p>
        </p:txBody>
      </p:sp>
    </p:spTree>
    <p:extLst>
      <p:ext uri="{BB962C8B-B14F-4D97-AF65-F5344CB8AC3E}">
        <p14:creationId xmlns:p14="http://schemas.microsoft.com/office/powerpoint/2010/main" val="343172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42D1D3C2-B1F8-411D-9B4D-0A44B1385FD8}" type="datetime1">
              <a:rPr lang="en-US" smtClean="0"/>
              <a:t>9/5/2024</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57871EFB-7B9E-4E86-A89E-697E8EBB06F2}" type="slidenum">
              <a:rPr lang="en-US" smtClean="0"/>
              <a:pPr/>
              <a:t>‹#›</a:t>
            </a:fld>
            <a:endParaRPr lang="en-US"/>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951454614"/>
      </p:ext>
    </p:extLst>
  </p:cSld>
  <p:clrMap bg1="lt1" tx1="dk1" bg2="lt2" tx2="dk2" accent1="accent1" accent2="accent2" accent3="accent3" accent4="accent4" accent5="accent5" accent6="accent6" hlink="hlink" folHlink="folHlink"/>
  <p:sldLayoutIdLst>
    <p:sldLayoutId id="2147484415" r:id="rId1"/>
    <p:sldLayoutId id="2147484416" r:id="rId2"/>
    <p:sldLayoutId id="2147484417" r:id="rId3"/>
    <p:sldLayoutId id="2147484418" r:id="rId4"/>
    <p:sldLayoutId id="2147484419" r:id="rId5"/>
    <p:sldLayoutId id="2147484420" r:id="rId6"/>
    <p:sldLayoutId id="2147484421" r:id="rId7"/>
    <p:sldLayoutId id="2147484422" r:id="rId8"/>
    <p:sldLayoutId id="2147484423" r:id="rId9"/>
    <p:sldLayoutId id="2147484424" r:id="rId10"/>
    <p:sldLayoutId id="2147484425" r:id="rId11"/>
  </p:sldLayoutIdLst>
  <p:hf hdr="0" ftr="0" dt="0"/>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sv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www.massbbo.org/s/iolta-resources/unclaimed-iolta-funds"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mailto:Questions@maiolta.org" TargetMode="External"/><Relationship Id="rId7" Type="http://schemas.openxmlformats.org/officeDocument/2006/relationships/hyperlink" Target="mailto:j.mueller@massbbo.org" TargetMode="External"/><Relationship Id="rId2" Type="http://schemas.openxmlformats.org/officeDocument/2006/relationships/hyperlink" Target="http://www.maiolta.org/" TargetMode="External"/><Relationship Id="rId1" Type="http://schemas.openxmlformats.org/officeDocument/2006/relationships/slideLayout" Target="../slideLayouts/slideLayout2.xml"/><Relationship Id="rId6" Type="http://schemas.openxmlformats.org/officeDocument/2006/relationships/hyperlink" Target="mailto:IOLTAfunds@massbbo.org" TargetMode="External"/><Relationship Id="rId5" Type="http://schemas.openxmlformats.org/officeDocument/2006/relationships/hyperlink" Target="http://www.massbbo.org/" TargetMode="External"/><Relationship Id="rId4" Type="http://schemas.openxmlformats.org/officeDocument/2006/relationships/hyperlink" Target="mailto:jmiara@maiolta.or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maiolta.org/for-attorneys/undistributable-iolta-fund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maiolta.org/for-attorneys/undistributable-iolta-fund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alpha val="0"/>
          </a:schemeClr>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023C3D-113E-1696-3B81-AFBC303F200B}"/>
              </a:ext>
            </a:extLst>
          </p:cNvPr>
          <p:cNvPicPr>
            <a:picLocks noChangeAspect="1"/>
          </p:cNvPicPr>
          <p:nvPr/>
        </p:nvPicPr>
        <p:blipFill>
          <a:blip r:embed="rId3">
            <a:duotone>
              <a:schemeClr val="accent1">
                <a:shade val="45000"/>
                <a:satMod val="135000"/>
              </a:schemeClr>
              <a:prstClr val="white"/>
            </a:duotone>
          </a:blip>
          <a:srcRect l="9091" b="31818"/>
          <a:stretch/>
        </p:blipFill>
        <p:spPr>
          <a:xfrm>
            <a:off x="-193963" y="0"/>
            <a:ext cx="12191999" cy="6857990"/>
          </a:xfrm>
          <a:prstGeom prst="rect">
            <a:avLst/>
          </a:prstGeom>
        </p:spPr>
      </p:pic>
      <p:sp>
        <p:nvSpPr>
          <p:cNvPr id="2" name="Title 1">
            <a:extLst>
              <a:ext uri="{FF2B5EF4-FFF2-40B4-BE49-F238E27FC236}">
                <a16:creationId xmlns:a16="http://schemas.microsoft.com/office/drawing/2014/main" id="{A1E2FCFF-D304-359E-4CE0-AC81B997D3A4}"/>
              </a:ext>
            </a:extLst>
          </p:cNvPr>
          <p:cNvSpPr>
            <a:spLocks noGrp="1"/>
          </p:cNvSpPr>
          <p:nvPr>
            <p:ph type="ctrTitle"/>
          </p:nvPr>
        </p:nvSpPr>
        <p:spPr>
          <a:xfrm>
            <a:off x="193964" y="1442301"/>
            <a:ext cx="11373196" cy="1986699"/>
          </a:xfrm>
        </p:spPr>
        <p:txBody>
          <a:bodyPr>
            <a:noAutofit/>
          </a:bodyPr>
          <a:lstStyle/>
          <a:p>
            <a:pPr algn="ctr">
              <a:lnSpc>
                <a:spcPct val="90000"/>
              </a:lnSpc>
            </a:pPr>
            <a:r>
              <a:rPr lang="en-US" sz="4000" b="1">
                <a:latin typeface="Aptos" panose="020B0004020202020204" pitchFamily="34" charset="0"/>
              </a:rPr>
              <a:t>Amended Rules and Procedures for Unclaimed and Unidentified IOLTA Funds</a:t>
            </a:r>
          </a:p>
        </p:txBody>
      </p:sp>
      <p:sp>
        <p:nvSpPr>
          <p:cNvPr id="3" name="Subtitle 2">
            <a:extLst>
              <a:ext uri="{FF2B5EF4-FFF2-40B4-BE49-F238E27FC236}">
                <a16:creationId xmlns:a16="http://schemas.microsoft.com/office/drawing/2014/main" id="{5BEAD0A5-C614-5F62-CA7D-D95F548FF3C6}"/>
              </a:ext>
            </a:extLst>
          </p:cNvPr>
          <p:cNvSpPr>
            <a:spLocks noGrp="1"/>
          </p:cNvSpPr>
          <p:nvPr>
            <p:ph type="subTitle" idx="1"/>
          </p:nvPr>
        </p:nvSpPr>
        <p:spPr>
          <a:xfrm>
            <a:off x="193964" y="4047796"/>
            <a:ext cx="11373196" cy="1620749"/>
          </a:xfrm>
        </p:spPr>
        <p:txBody>
          <a:bodyPr>
            <a:normAutofit/>
          </a:bodyPr>
          <a:lstStyle/>
          <a:p>
            <a:pPr>
              <a:lnSpc>
                <a:spcPct val="90000"/>
              </a:lnSpc>
            </a:pPr>
            <a:r>
              <a:rPr lang="en-US"/>
              <a:t> </a:t>
            </a:r>
            <a:endParaRPr lang="en-US" sz="2800"/>
          </a:p>
          <a:p>
            <a:pPr algn="ctr">
              <a:lnSpc>
                <a:spcPct val="90000"/>
              </a:lnSpc>
            </a:pPr>
            <a:r>
              <a:rPr lang="en-US" sz="2800">
                <a:latin typeface="Aptos" panose="020B0004020202020204" pitchFamily="34" charset="0"/>
              </a:rPr>
              <a:t>Dorothy Anderson, Office of Bar Counsel</a:t>
            </a:r>
          </a:p>
          <a:p>
            <a:pPr algn="ctr">
              <a:lnSpc>
                <a:spcPct val="90000"/>
              </a:lnSpc>
            </a:pPr>
            <a:r>
              <a:rPr lang="en-US" sz="2800">
                <a:latin typeface="Aptos" panose="020B0004020202020204" pitchFamily="34" charset="0"/>
              </a:rPr>
              <a:t>Jenna Miara, Massachusetts IOLTA Committee</a:t>
            </a:r>
          </a:p>
          <a:p>
            <a:pPr algn="ctr">
              <a:lnSpc>
                <a:spcPct val="90000"/>
              </a:lnSpc>
            </a:pPr>
            <a:endParaRPr lang="en-US" sz="1500"/>
          </a:p>
          <a:p>
            <a:pPr>
              <a:lnSpc>
                <a:spcPct val="90000"/>
              </a:lnSpc>
            </a:pPr>
            <a:endParaRPr lang="en-US" sz="1500"/>
          </a:p>
        </p:txBody>
      </p:sp>
      <p:sp>
        <p:nvSpPr>
          <p:cNvPr id="5" name="TextBox 4">
            <a:extLst>
              <a:ext uri="{FF2B5EF4-FFF2-40B4-BE49-F238E27FC236}">
                <a16:creationId xmlns:a16="http://schemas.microsoft.com/office/drawing/2014/main" id="{3650F398-4E8A-59AC-80A6-58311A3C94FD}"/>
              </a:ext>
            </a:extLst>
          </p:cNvPr>
          <p:cNvSpPr txBox="1"/>
          <p:nvPr/>
        </p:nvSpPr>
        <p:spPr>
          <a:xfrm>
            <a:off x="193964" y="5812924"/>
            <a:ext cx="11373196" cy="400110"/>
          </a:xfrm>
          <a:prstGeom prst="rect">
            <a:avLst/>
          </a:prstGeom>
          <a:noFill/>
        </p:spPr>
        <p:txBody>
          <a:bodyPr wrap="square" rtlCol="0">
            <a:spAutoFit/>
          </a:bodyPr>
          <a:lstStyle/>
          <a:p>
            <a:pPr algn="ctr"/>
            <a:r>
              <a:rPr lang="en-US" sz="2000" dirty="0">
                <a:latin typeface="Aptos Display" panose="020B0004020202020204" pitchFamily="34" charset="0"/>
              </a:rPr>
              <a:t>September 5, 2024</a:t>
            </a:r>
            <a:r>
              <a:rPr lang="en-US" dirty="0"/>
              <a:t>	</a:t>
            </a:r>
          </a:p>
        </p:txBody>
      </p:sp>
    </p:spTree>
    <p:extLst>
      <p:ext uri="{BB962C8B-B14F-4D97-AF65-F5344CB8AC3E}">
        <p14:creationId xmlns:p14="http://schemas.microsoft.com/office/powerpoint/2010/main" val="17878480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24A4E-890E-0CF2-67DE-20CAD1CD0A7C}"/>
              </a:ext>
            </a:extLst>
          </p:cNvPr>
          <p:cNvSpPr>
            <a:spLocks noGrp="1"/>
          </p:cNvSpPr>
          <p:nvPr>
            <p:ph type="title"/>
          </p:nvPr>
        </p:nvSpPr>
        <p:spPr/>
        <p:txBody>
          <a:bodyPr>
            <a:normAutofit/>
          </a:bodyPr>
          <a:lstStyle/>
          <a:p>
            <a:r>
              <a:rPr lang="en-US" sz="3200" dirty="0">
                <a:latin typeface="Aptos Display" panose="020B0004020202020204" pitchFamily="34" charset="0"/>
              </a:rPr>
              <a:t>Safe harbor affidavit</a:t>
            </a:r>
          </a:p>
        </p:txBody>
      </p:sp>
      <p:pic>
        <p:nvPicPr>
          <p:cNvPr id="7" name="Content Placeholder 6" descr="A screenshot of a computer screen&#10;&#10;Description automatically generated">
            <a:extLst>
              <a:ext uri="{FF2B5EF4-FFF2-40B4-BE49-F238E27FC236}">
                <a16:creationId xmlns:a16="http://schemas.microsoft.com/office/drawing/2014/main" id="{D6675627-B90B-6394-33A0-D13CE6E3DD7E}"/>
              </a:ext>
            </a:extLst>
          </p:cNvPr>
          <p:cNvPicPr>
            <a:picLocks noGrp="1" noChangeAspect="1"/>
          </p:cNvPicPr>
          <p:nvPr>
            <p:ph idx="1"/>
          </p:nvPr>
        </p:nvPicPr>
        <p:blipFill>
          <a:blip r:embed="rId3"/>
          <a:stretch>
            <a:fillRect/>
          </a:stretch>
        </p:blipFill>
        <p:spPr>
          <a:xfrm>
            <a:off x="1440656" y="1821980"/>
            <a:ext cx="9298779" cy="5038271"/>
          </a:xfrm>
        </p:spPr>
      </p:pic>
      <p:sp>
        <p:nvSpPr>
          <p:cNvPr id="9" name="TextBox 8">
            <a:extLst>
              <a:ext uri="{FF2B5EF4-FFF2-40B4-BE49-F238E27FC236}">
                <a16:creationId xmlns:a16="http://schemas.microsoft.com/office/drawing/2014/main" id="{07B35656-20BA-6E58-9079-474F65B71EDE}"/>
              </a:ext>
            </a:extLst>
          </p:cNvPr>
          <p:cNvSpPr txBox="1"/>
          <p:nvPr/>
        </p:nvSpPr>
        <p:spPr>
          <a:xfrm>
            <a:off x="5710903" y="3657600"/>
            <a:ext cx="291545" cy="369332"/>
          </a:xfrm>
          <a:prstGeom prst="rect">
            <a:avLst/>
          </a:prstGeom>
          <a:noFill/>
        </p:spPr>
        <p:txBody>
          <a:bodyPr wrap="square" rtlCol="0">
            <a:spAutoFit/>
          </a:bodyPr>
          <a:lstStyle/>
          <a:p>
            <a:endParaRPr lang="en-US"/>
          </a:p>
        </p:txBody>
      </p:sp>
      <p:sp>
        <p:nvSpPr>
          <p:cNvPr id="32" name="Oval 31">
            <a:extLst>
              <a:ext uri="{FF2B5EF4-FFF2-40B4-BE49-F238E27FC236}">
                <a16:creationId xmlns:a16="http://schemas.microsoft.com/office/drawing/2014/main" id="{CF948B98-B7AD-FC2E-DF4B-F5087ECCDE0F}"/>
              </a:ext>
            </a:extLst>
          </p:cNvPr>
          <p:cNvSpPr/>
          <p:nvPr/>
        </p:nvSpPr>
        <p:spPr>
          <a:xfrm>
            <a:off x="5107709" y="6133781"/>
            <a:ext cx="2346036" cy="634540"/>
          </a:xfrm>
          <a:prstGeom prst="ellipse">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phic 3" descr="Badge 1 with solid fill">
            <a:extLst>
              <a:ext uri="{FF2B5EF4-FFF2-40B4-BE49-F238E27FC236}">
                <a16:creationId xmlns:a16="http://schemas.microsoft.com/office/drawing/2014/main" id="{BB8DE2F1-D914-882F-A8E8-5FB0FF47DDD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700962" y="3529335"/>
            <a:ext cx="457200" cy="457200"/>
          </a:xfrm>
          <a:prstGeom prst="rect">
            <a:avLst/>
          </a:prstGeom>
        </p:spPr>
      </p:pic>
      <p:pic>
        <p:nvPicPr>
          <p:cNvPr id="6" name="Graphic 5" descr="Badge with solid fill">
            <a:extLst>
              <a:ext uri="{FF2B5EF4-FFF2-40B4-BE49-F238E27FC236}">
                <a16:creationId xmlns:a16="http://schemas.microsoft.com/office/drawing/2014/main" id="{5886E15D-B6A7-7DD8-9926-D2E704616CE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243762" y="3935251"/>
            <a:ext cx="457200" cy="457200"/>
          </a:xfrm>
          <a:prstGeom prst="rect">
            <a:avLst/>
          </a:prstGeom>
        </p:spPr>
      </p:pic>
      <p:pic>
        <p:nvPicPr>
          <p:cNvPr id="10" name="Graphic 9" descr="Badge 3 with solid fill">
            <a:extLst>
              <a:ext uri="{FF2B5EF4-FFF2-40B4-BE49-F238E27FC236}">
                <a16:creationId xmlns:a16="http://schemas.microsoft.com/office/drawing/2014/main" id="{E67B2723-C1BD-951B-0330-3D140087385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020310" y="4304539"/>
            <a:ext cx="457201" cy="457201"/>
          </a:xfrm>
          <a:prstGeom prst="rect">
            <a:avLst/>
          </a:prstGeom>
        </p:spPr>
      </p:pic>
      <p:pic>
        <p:nvPicPr>
          <p:cNvPr id="12" name="Graphic 11" descr="Badge 4 with solid fill">
            <a:extLst>
              <a:ext uri="{FF2B5EF4-FFF2-40B4-BE49-F238E27FC236}">
                <a16:creationId xmlns:a16="http://schemas.microsoft.com/office/drawing/2014/main" id="{ED2BF65A-EC20-FFDB-2E92-BEAFAF7BCFA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096000" y="2665134"/>
            <a:ext cx="495591" cy="495591"/>
          </a:xfrm>
          <a:prstGeom prst="rect">
            <a:avLst/>
          </a:prstGeom>
        </p:spPr>
      </p:pic>
      <p:pic>
        <p:nvPicPr>
          <p:cNvPr id="13" name="Graphic 12" descr="Badge 1 with solid fill">
            <a:extLst>
              <a:ext uri="{FF2B5EF4-FFF2-40B4-BE49-F238E27FC236}">
                <a16:creationId xmlns:a16="http://schemas.microsoft.com/office/drawing/2014/main" id="{0F77436B-1A35-C1A0-B486-9F4F59A77C5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685141" y="3662034"/>
            <a:ext cx="457200" cy="457200"/>
          </a:xfrm>
          <a:prstGeom prst="rect">
            <a:avLst/>
          </a:prstGeom>
        </p:spPr>
      </p:pic>
      <p:pic>
        <p:nvPicPr>
          <p:cNvPr id="14" name="Graphic 13" descr="Badge with solid fill">
            <a:extLst>
              <a:ext uri="{FF2B5EF4-FFF2-40B4-BE49-F238E27FC236}">
                <a16:creationId xmlns:a16="http://schemas.microsoft.com/office/drawing/2014/main" id="{89367A5E-AAFB-EA3D-407B-52F8B67E58D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340530" y="3657600"/>
            <a:ext cx="457200" cy="457200"/>
          </a:xfrm>
          <a:prstGeom prst="rect">
            <a:avLst/>
          </a:prstGeom>
        </p:spPr>
      </p:pic>
      <p:pic>
        <p:nvPicPr>
          <p:cNvPr id="15" name="Graphic 14" descr="Badge 3 with solid fill">
            <a:extLst>
              <a:ext uri="{FF2B5EF4-FFF2-40B4-BE49-F238E27FC236}">
                <a16:creationId xmlns:a16="http://schemas.microsoft.com/office/drawing/2014/main" id="{8F7F1CE3-6E6A-425F-0D4B-4FF481B2F46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013337" y="3657599"/>
            <a:ext cx="457201" cy="457201"/>
          </a:xfrm>
          <a:prstGeom prst="rect">
            <a:avLst/>
          </a:prstGeom>
        </p:spPr>
      </p:pic>
      <p:pic>
        <p:nvPicPr>
          <p:cNvPr id="16" name="Graphic 15" descr="Badge 4 with solid fill">
            <a:extLst>
              <a:ext uri="{FF2B5EF4-FFF2-40B4-BE49-F238E27FC236}">
                <a16:creationId xmlns:a16="http://schemas.microsoft.com/office/drawing/2014/main" id="{1B331B1D-1435-B9A3-915D-E03FD35E042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878724" y="3619209"/>
            <a:ext cx="495591" cy="495591"/>
          </a:xfrm>
          <a:prstGeom prst="rect">
            <a:avLst/>
          </a:prstGeom>
        </p:spPr>
      </p:pic>
      <p:sp>
        <p:nvSpPr>
          <p:cNvPr id="17" name="Plus Sign 16">
            <a:extLst>
              <a:ext uri="{FF2B5EF4-FFF2-40B4-BE49-F238E27FC236}">
                <a16:creationId xmlns:a16="http://schemas.microsoft.com/office/drawing/2014/main" id="{AF54144E-350A-C1B1-4367-EC85BC2ED732}"/>
              </a:ext>
            </a:extLst>
          </p:cNvPr>
          <p:cNvSpPr/>
          <p:nvPr/>
        </p:nvSpPr>
        <p:spPr>
          <a:xfrm>
            <a:off x="8108265" y="3771898"/>
            <a:ext cx="266341" cy="228601"/>
          </a:xfrm>
          <a:prstGeom prst="mathPlu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Plus Sign 17">
            <a:extLst>
              <a:ext uri="{FF2B5EF4-FFF2-40B4-BE49-F238E27FC236}">
                <a16:creationId xmlns:a16="http://schemas.microsoft.com/office/drawing/2014/main" id="{E0DACAC9-5109-1ED5-73CA-0102A164D6A4}"/>
              </a:ext>
            </a:extLst>
          </p:cNvPr>
          <p:cNvSpPr/>
          <p:nvPr/>
        </p:nvSpPr>
        <p:spPr>
          <a:xfrm>
            <a:off x="8782792" y="3798331"/>
            <a:ext cx="266341" cy="228601"/>
          </a:xfrm>
          <a:prstGeom prst="mathPlu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Equals 18">
            <a:extLst>
              <a:ext uri="{FF2B5EF4-FFF2-40B4-BE49-F238E27FC236}">
                <a16:creationId xmlns:a16="http://schemas.microsoft.com/office/drawing/2014/main" id="{82845A3F-CBBC-4F48-F711-E10BDEAB61BD}"/>
              </a:ext>
            </a:extLst>
          </p:cNvPr>
          <p:cNvSpPr/>
          <p:nvPr/>
        </p:nvSpPr>
        <p:spPr>
          <a:xfrm>
            <a:off x="9518623" y="3729751"/>
            <a:ext cx="301752" cy="365760"/>
          </a:xfrm>
          <a:prstGeom prst="mathEqual">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5" name="Straight Arrow Connector 24">
            <a:extLst>
              <a:ext uri="{FF2B5EF4-FFF2-40B4-BE49-F238E27FC236}">
                <a16:creationId xmlns:a16="http://schemas.microsoft.com/office/drawing/2014/main" id="{D764ABC8-C06E-F09D-4DEA-8F0FDA9C1037}"/>
              </a:ext>
            </a:extLst>
          </p:cNvPr>
          <p:cNvCxnSpPr>
            <a:cxnSpLocks/>
          </p:cNvCxnSpPr>
          <p:nvPr/>
        </p:nvCxnSpPr>
        <p:spPr>
          <a:xfrm rot="5400000">
            <a:off x="7569934" y="5429209"/>
            <a:ext cx="914400" cy="91440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D22835B6-16D0-D903-D762-AE15E36AE046}"/>
              </a:ext>
            </a:extLst>
          </p:cNvPr>
          <p:cNvSpPr txBox="1"/>
          <p:nvPr/>
        </p:nvSpPr>
        <p:spPr>
          <a:xfrm>
            <a:off x="8625386" y="4965192"/>
            <a:ext cx="2502862" cy="707886"/>
          </a:xfrm>
          <a:prstGeom prst="rect">
            <a:avLst/>
          </a:prstGeom>
          <a:noFill/>
          <a:ln w="38100">
            <a:solidFill>
              <a:schemeClr val="accent1">
                <a:lumMod val="90000"/>
              </a:schemeClr>
            </a:solidFill>
          </a:ln>
        </p:spPr>
        <p:txBody>
          <a:bodyPr wrap="square" rtlCol="0">
            <a:spAutoFit/>
          </a:bodyPr>
          <a:lstStyle/>
          <a:p>
            <a:r>
              <a:rPr lang="en-US" sz="2000" dirty="0">
                <a:latin typeface="Aptos" panose="020B0004020202020204" pitchFamily="34" charset="0"/>
              </a:rPr>
              <a:t>Must match type of Affidavit selected</a:t>
            </a:r>
          </a:p>
        </p:txBody>
      </p:sp>
    </p:spTree>
    <p:extLst>
      <p:ext uri="{BB962C8B-B14F-4D97-AF65-F5344CB8AC3E}">
        <p14:creationId xmlns:p14="http://schemas.microsoft.com/office/powerpoint/2010/main" val="19893636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omputer screen&#10;&#10;Description automatically generated">
            <a:extLst>
              <a:ext uri="{FF2B5EF4-FFF2-40B4-BE49-F238E27FC236}">
                <a16:creationId xmlns:a16="http://schemas.microsoft.com/office/drawing/2014/main" id="{4A90AFD9-4322-67B2-DF20-2FC15D1945D9}"/>
              </a:ext>
            </a:extLst>
          </p:cNvPr>
          <p:cNvPicPr>
            <a:picLocks noChangeAspect="1"/>
          </p:cNvPicPr>
          <p:nvPr/>
        </p:nvPicPr>
        <p:blipFill>
          <a:blip r:embed="rId2"/>
          <a:stretch>
            <a:fillRect/>
          </a:stretch>
        </p:blipFill>
        <p:spPr>
          <a:xfrm>
            <a:off x="2331720" y="621792"/>
            <a:ext cx="7507224" cy="6025550"/>
          </a:xfrm>
          <a:prstGeom prst="rect">
            <a:avLst/>
          </a:prstGeom>
        </p:spPr>
      </p:pic>
    </p:spTree>
    <p:extLst>
      <p:ext uri="{BB962C8B-B14F-4D97-AF65-F5344CB8AC3E}">
        <p14:creationId xmlns:p14="http://schemas.microsoft.com/office/powerpoint/2010/main" val="21277283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 screen&#10;&#10;Description automatically generated">
            <a:extLst>
              <a:ext uri="{FF2B5EF4-FFF2-40B4-BE49-F238E27FC236}">
                <a16:creationId xmlns:a16="http://schemas.microsoft.com/office/drawing/2014/main" id="{FB0E5922-4B40-A3C9-2681-9FFAB8549A30}"/>
              </a:ext>
            </a:extLst>
          </p:cNvPr>
          <p:cNvPicPr>
            <a:picLocks noChangeAspect="1"/>
          </p:cNvPicPr>
          <p:nvPr/>
        </p:nvPicPr>
        <p:blipFill>
          <a:blip r:embed="rId3"/>
          <a:stretch>
            <a:fillRect/>
          </a:stretch>
        </p:blipFill>
        <p:spPr>
          <a:xfrm>
            <a:off x="1942780" y="772189"/>
            <a:ext cx="8307186" cy="5787395"/>
          </a:xfrm>
          <a:prstGeom prst="rect">
            <a:avLst/>
          </a:prstGeom>
        </p:spPr>
      </p:pic>
      <p:sp>
        <p:nvSpPr>
          <p:cNvPr id="2" name="Arrow: Down 1">
            <a:extLst>
              <a:ext uri="{FF2B5EF4-FFF2-40B4-BE49-F238E27FC236}">
                <a16:creationId xmlns:a16="http://schemas.microsoft.com/office/drawing/2014/main" id="{B17EFFFE-C932-8620-9038-72F26369D846}"/>
              </a:ext>
            </a:extLst>
          </p:cNvPr>
          <p:cNvSpPr/>
          <p:nvPr/>
        </p:nvSpPr>
        <p:spPr>
          <a:xfrm rot="5400000">
            <a:off x="5384885" y="5235997"/>
            <a:ext cx="431962" cy="1267358"/>
          </a:xfrm>
          <a:prstGeom prst="down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1918CBC7-0050-E692-4F11-0377FCFA037A}"/>
              </a:ext>
            </a:extLst>
          </p:cNvPr>
          <p:cNvSpPr txBox="1"/>
          <p:nvPr/>
        </p:nvSpPr>
        <p:spPr>
          <a:xfrm>
            <a:off x="6465644" y="5069994"/>
            <a:ext cx="2724912" cy="1015663"/>
          </a:xfrm>
          <a:prstGeom prst="rect">
            <a:avLst/>
          </a:prstGeom>
          <a:noFill/>
          <a:ln w="38100">
            <a:solidFill>
              <a:schemeClr val="accent1">
                <a:lumMod val="90000"/>
              </a:schemeClr>
            </a:solidFill>
          </a:ln>
        </p:spPr>
        <p:txBody>
          <a:bodyPr wrap="square" rtlCol="0">
            <a:spAutoFit/>
          </a:bodyPr>
          <a:lstStyle/>
          <a:p>
            <a:r>
              <a:rPr lang="en-US" sz="2000" dirty="0">
                <a:latin typeface="Aptos" panose="020B0004020202020204" pitchFamily="34" charset="0"/>
              </a:rPr>
              <a:t>Click to add 1st owner, can enter additional owners if needed</a:t>
            </a:r>
          </a:p>
        </p:txBody>
      </p:sp>
    </p:spTree>
    <p:extLst>
      <p:ext uri="{BB962C8B-B14F-4D97-AF65-F5344CB8AC3E}">
        <p14:creationId xmlns:p14="http://schemas.microsoft.com/office/powerpoint/2010/main" val="12033305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creenshot of a computer&#10;&#10;Description automatically generated">
            <a:extLst>
              <a:ext uri="{FF2B5EF4-FFF2-40B4-BE49-F238E27FC236}">
                <a16:creationId xmlns:a16="http://schemas.microsoft.com/office/drawing/2014/main" id="{8A5B3F25-F57B-6CE4-9F62-EBA49EC47114}"/>
              </a:ext>
            </a:extLst>
          </p:cNvPr>
          <p:cNvPicPr>
            <a:picLocks noChangeAspect="1"/>
          </p:cNvPicPr>
          <p:nvPr/>
        </p:nvPicPr>
        <p:blipFill>
          <a:blip r:embed="rId3"/>
          <a:stretch>
            <a:fillRect/>
          </a:stretch>
        </p:blipFill>
        <p:spPr>
          <a:xfrm>
            <a:off x="1865942" y="737639"/>
            <a:ext cx="8231746" cy="5541872"/>
          </a:xfrm>
          <a:prstGeom prst="rect">
            <a:avLst/>
          </a:prstGeom>
        </p:spPr>
      </p:pic>
    </p:spTree>
    <p:extLst>
      <p:ext uri="{BB962C8B-B14F-4D97-AF65-F5344CB8AC3E}">
        <p14:creationId xmlns:p14="http://schemas.microsoft.com/office/powerpoint/2010/main" val="16004629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24A4E-890E-0CF2-67DE-20CAD1CD0A7C}"/>
              </a:ext>
            </a:extLst>
          </p:cNvPr>
          <p:cNvSpPr>
            <a:spLocks noGrp="1"/>
          </p:cNvSpPr>
          <p:nvPr>
            <p:ph type="title"/>
          </p:nvPr>
        </p:nvSpPr>
        <p:spPr/>
        <p:txBody>
          <a:bodyPr>
            <a:normAutofit/>
          </a:bodyPr>
          <a:lstStyle/>
          <a:p>
            <a:r>
              <a:rPr lang="en-US" sz="3200" dirty="0">
                <a:latin typeface="Aptos Display" panose="020B0004020202020204" pitchFamily="34" charset="0"/>
              </a:rPr>
              <a:t>Over $500 affidavit</a:t>
            </a:r>
          </a:p>
        </p:txBody>
      </p:sp>
      <p:pic>
        <p:nvPicPr>
          <p:cNvPr id="5" name="Content Placeholder 4" descr="A white text on a white background&#10;&#10;Description automatically generated">
            <a:extLst>
              <a:ext uri="{FF2B5EF4-FFF2-40B4-BE49-F238E27FC236}">
                <a16:creationId xmlns:a16="http://schemas.microsoft.com/office/drawing/2014/main" id="{E76C67C4-2BD9-E880-2551-2D3A8C792B42}"/>
              </a:ext>
            </a:extLst>
          </p:cNvPr>
          <p:cNvPicPr>
            <a:picLocks noGrp="1" noChangeAspect="1"/>
          </p:cNvPicPr>
          <p:nvPr>
            <p:ph idx="1"/>
          </p:nvPr>
        </p:nvPicPr>
        <p:blipFill>
          <a:blip r:embed="rId3"/>
          <a:stretch>
            <a:fillRect/>
          </a:stretch>
        </p:blipFill>
        <p:spPr>
          <a:xfrm>
            <a:off x="2210873" y="1864395"/>
            <a:ext cx="7780985" cy="2797236"/>
          </a:xfrm>
        </p:spPr>
      </p:pic>
      <p:pic>
        <p:nvPicPr>
          <p:cNvPr id="6" name="Picture 5" descr="A screenshot of a computer&#10;&#10;Description automatically generated">
            <a:extLst>
              <a:ext uri="{FF2B5EF4-FFF2-40B4-BE49-F238E27FC236}">
                <a16:creationId xmlns:a16="http://schemas.microsoft.com/office/drawing/2014/main" id="{C11C006A-C9B8-1704-9CA3-9439C0A76201}"/>
              </a:ext>
            </a:extLst>
          </p:cNvPr>
          <p:cNvPicPr>
            <a:picLocks noChangeAspect="1"/>
          </p:cNvPicPr>
          <p:nvPr/>
        </p:nvPicPr>
        <p:blipFill>
          <a:blip r:embed="rId4"/>
          <a:stretch>
            <a:fillRect/>
          </a:stretch>
        </p:blipFill>
        <p:spPr>
          <a:xfrm>
            <a:off x="2285999" y="4654713"/>
            <a:ext cx="7705860" cy="2206433"/>
          </a:xfrm>
          <a:prstGeom prst="rect">
            <a:avLst/>
          </a:prstGeom>
        </p:spPr>
      </p:pic>
    </p:spTree>
    <p:extLst>
      <p:ext uri="{BB962C8B-B14F-4D97-AF65-F5344CB8AC3E}">
        <p14:creationId xmlns:p14="http://schemas.microsoft.com/office/powerpoint/2010/main" val="31506827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24A4E-890E-0CF2-67DE-20CAD1CD0A7C}"/>
              </a:ext>
            </a:extLst>
          </p:cNvPr>
          <p:cNvSpPr>
            <a:spLocks noGrp="1"/>
          </p:cNvSpPr>
          <p:nvPr>
            <p:ph type="title"/>
          </p:nvPr>
        </p:nvSpPr>
        <p:spPr/>
        <p:txBody>
          <a:bodyPr>
            <a:normAutofit/>
          </a:bodyPr>
          <a:lstStyle/>
          <a:p>
            <a:r>
              <a:rPr lang="en-US" sz="3200">
                <a:latin typeface="Aptos Display" panose="020B0004020202020204" pitchFamily="34" charset="0"/>
              </a:rPr>
              <a:t>Over $500 affidavit</a:t>
            </a:r>
          </a:p>
        </p:txBody>
      </p:sp>
      <p:pic>
        <p:nvPicPr>
          <p:cNvPr id="11" name="Content Placeholder 10" descr="A screenshot of a computer screen&#10;&#10;Description automatically generated">
            <a:extLst>
              <a:ext uri="{FF2B5EF4-FFF2-40B4-BE49-F238E27FC236}">
                <a16:creationId xmlns:a16="http://schemas.microsoft.com/office/drawing/2014/main" id="{2A961112-257D-2404-A6A2-418013366341}"/>
              </a:ext>
            </a:extLst>
          </p:cNvPr>
          <p:cNvPicPr>
            <a:picLocks noGrp="1" noChangeAspect="1"/>
          </p:cNvPicPr>
          <p:nvPr>
            <p:ph idx="1"/>
          </p:nvPr>
        </p:nvPicPr>
        <p:blipFill>
          <a:blip r:embed="rId3"/>
          <a:stretch>
            <a:fillRect/>
          </a:stretch>
        </p:blipFill>
        <p:spPr>
          <a:xfrm>
            <a:off x="2657148" y="1884757"/>
            <a:ext cx="6877702" cy="4967206"/>
          </a:xfrm>
        </p:spPr>
      </p:pic>
    </p:spTree>
    <p:extLst>
      <p:ext uri="{BB962C8B-B14F-4D97-AF65-F5344CB8AC3E}">
        <p14:creationId xmlns:p14="http://schemas.microsoft.com/office/powerpoint/2010/main" val="21308779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24A4E-890E-0CF2-67DE-20CAD1CD0A7C}"/>
              </a:ext>
            </a:extLst>
          </p:cNvPr>
          <p:cNvSpPr>
            <a:spLocks noGrp="1"/>
          </p:cNvSpPr>
          <p:nvPr>
            <p:ph type="title"/>
          </p:nvPr>
        </p:nvSpPr>
        <p:spPr/>
        <p:txBody>
          <a:bodyPr>
            <a:normAutofit/>
          </a:bodyPr>
          <a:lstStyle/>
          <a:p>
            <a:r>
              <a:rPr lang="en-US" sz="3200">
                <a:latin typeface="Aptos Display" panose="020B0004020202020204" pitchFamily="34" charset="0"/>
              </a:rPr>
              <a:t>Over $500 affidavit</a:t>
            </a:r>
          </a:p>
        </p:txBody>
      </p:sp>
      <p:pic>
        <p:nvPicPr>
          <p:cNvPr id="6" name="Content Placeholder 5" descr="A screenshot of a computer screen&#10;&#10;Description automatically generated">
            <a:extLst>
              <a:ext uri="{FF2B5EF4-FFF2-40B4-BE49-F238E27FC236}">
                <a16:creationId xmlns:a16="http://schemas.microsoft.com/office/drawing/2014/main" id="{0A079126-1A85-E929-65B5-8A8BD1B8AEA8}"/>
              </a:ext>
            </a:extLst>
          </p:cNvPr>
          <p:cNvPicPr>
            <a:picLocks noGrp="1" noChangeAspect="1"/>
          </p:cNvPicPr>
          <p:nvPr>
            <p:ph idx="1"/>
          </p:nvPr>
        </p:nvPicPr>
        <p:blipFill>
          <a:blip r:embed="rId3"/>
          <a:stretch>
            <a:fillRect/>
          </a:stretch>
        </p:blipFill>
        <p:spPr>
          <a:xfrm>
            <a:off x="1924373" y="1954869"/>
            <a:ext cx="8343254" cy="4736575"/>
          </a:xfrm>
        </p:spPr>
      </p:pic>
    </p:spTree>
    <p:extLst>
      <p:ext uri="{BB962C8B-B14F-4D97-AF65-F5344CB8AC3E}">
        <p14:creationId xmlns:p14="http://schemas.microsoft.com/office/powerpoint/2010/main" val="7282255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42EA5-846F-8130-54C8-3242938804BB}"/>
              </a:ext>
            </a:extLst>
          </p:cNvPr>
          <p:cNvSpPr>
            <a:spLocks noGrp="1"/>
          </p:cNvSpPr>
          <p:nvPr>
            <p:ph type="title"/>
          </p:nvPr>
        </p:nvSpPr>
        <p:spPr/>
        <p:txBody>
          <a:bodyPr>
            <a:normAutofit/>
          </a:bodyPr>
          <a:lstStyle/>
          <a:p>
            <a:r>
              <a:rPr lang="en-US" sz="3200">
                <a:latin typeface="Aptos Display" panose="020B0004020202020204" pitchFamily="34" charset="0"/>
              </a:rPr>
              <a:t>Payment portal </a:t>
            </a:r>
          </a:p>
        </p:txBody>
      </p:sp>
      <p:pic>
        <p:nvPicPr>
          <p:cNvPr id="4" name="Content Placeholder 3" descr="A screenshot of a computer screen&#10;&#10;Description automatically generated">
            <a:extLst>
              <a:ext uri="{FF2B5EF4-FFF2-40B4-BE49-F238E27FC236}">
                <a16:creationId xmlns:a16="http://schemas.microsoft.com/office/drawing/2014/main" id="{E7F661D0-D004-0C49-0B3C-37DA40AD63F1}"/>
              </a:ext>
            </a:extLst>
          </p:cNvPr>
          <p:cNvPicPr>
            <a:picLocks noGrp="1" noChangeAspect="1"/>
          </p:cNvPicPr>
          <p:nvPr>
            <p:ph idx="1"/>
          </p:nvPr>
        </p:nvPicPr>
        <p:blipFill>
          <a:blip r:embed="rId3"/>
          <a:stretch>
            <a:fillRect/>
          </a:stretch>
        </p:blipFill>
        <p:spPr>
          <a:xfrm>
            <a:off x="2671249" y="2053389"/>
            <a:ext cx="8691772" cy="4459706"/>
          </a:xfrm>
        </p:spPr>
      </p:pic>
      <p:cxnSp>
        <p:nvCxnSpPr>
          <p:cNvPr id="5" name="Straight Arrow Connector 4">
            <a:extLst>
              <a:ext uri="{FF2B5EF4-FFF2-40B4-BE49-F238E27FC236}">
                <a16:creationId xmlns:a16="http://schemas.microsoft.com/office/drawing/2014/main" id="{C5A81ABF-9441-9612-FEDC-A280C1ED54AD}"/>
              </a:ext>
            </a:extLst>
          </p:cNvPr>
          <p:cNvCxnSpPr>
            <a:cxnSpLocks/>
          </p:cNvCxnSpPr>
          <p:nvPr/>
        </p:nvCxnSpPr>
        <p:spPr>
          <a:xfrm>
            <a:off x="2134570" y="3846650"/>
            <a:ext cx="658368" cy="77724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0650ADE9-A409-D0AB-C03B-1715E5B32804}"/>
              </a:ext>
            </a:extLst>
          </p:cNvPr>
          <p:cNvCxnSpPr>
            <a:cxnSpLocks/>
          </p:cNvCxnSpPr>
          <p:nvPr/>
        </p:nvCxnSpPr>
        <p:spPr>
          <a:xfrm flipV="1">
            <a:off x="1775396" y="5295748"/>
            <a:ext cx="833212" cy="55418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0BDBF31-47BF-40CA-8B17-491A4513B847}"/>
              </a:ext>
            </a:extLst>
          </p:cNvPr>
          <p:cNvSpPr txBox="1"/>
          <p:nvPr/>
        </p:nvSpPr>
        <p:spPr>
          <a:xfrm>
            <a:off x="805236" y="3011350"/>
            <a:ext cx="1740730" cy="707886"/>
          </a:xfrm>
          <a:prstGeom prst="rect">
            <a:avLst/>
          </a:prstGeom>
          <a:noFill/>
          <a:ln w="38100">
            <a:solidFill>
              <a:schemeClr val="accent1">
                <a:lumMod val="90000"/>
              </a:schemeClr>
            </a:solidFill>
          </a:ln>
        </p:spPr>
        <p:txBody>
          <a:bodyPr wrap="square" rtlCol="0">
            <a:spAutoFit/>
          </a:bodyPr>
          <a:lstStyle/>
          <a:p>
            <a:pPr algn="just"/>
            <a:r>
              <a:rPr lang="en-US" sz="2000" dirty="0">
                <a:latin typeface="Aptos" panose="020B0004020202020204" pitchFamily="34" charset="0"/>
              </a:rPr>
              <a:t>Confirm Account No.</a:t>
            </a:r>
          </a:p>
        </p:txBody>
      </p:sp>
      <p:sp>
        <p:nvSpPr>
          <p:cNvPr id="16" name="TextBox 15">
            <a:extLst>
              <a:ext uri="{FF2B5EF4-FFF2-40B4-BE49-F238E27FC236}">
                <a16:creationId xmlns:a16="http://schemas.microsoft.com/office/drawing/2014/main" id="{9839FAD2-C8BC-6D56-AEF6-1A50402C935D}"/>
              </a:ext>
            </a:extLst>
          </p:cNvPr>
          <p:cNvSpPr txBox="1"/>
          <p:nvPr/>
        </p:nvSpPr>
        <p:spPr>
          <a:xfrm>
            <a:off x="428693" y="5342098"/>
            <a:ext cx="1246908" cy="1015663"/>
          </a:xfrm>
          <a:prstGeom prst="rect">
            <a:avLst/>
          </a:prstGeom>
          <a:noFill/>
          <a:ln w="38100">
            <a:solidFill>
              <a:schemeClr val="accent1">
                <a:lumMod val="90000"/>
              </a:schemeClr>
            </a:solidFill>
          </a:ln>
        </p:spPr>
        <p:txBody>
          <a:bodyPr wrap="square" rtlCol="0">
            <a:spAutoFit/>
          </a:bodyPr>
          <a:lstStyle/>
          <a:p>
            <a:r>
              <a:rPr lang="en-US" sz="2000" dirty="0">
                <a:latin typeface="Aptos" panose="020B0004020202020204" pitchFamily="34" charset="0"/>
              </a:rPr>
              <a:t>Select Business Checking</a:t>
            </a:r>
          </a:p>
        </p:txBody>
      </p:sp>
    </p:spTree>
    <p:extLst>
      <p:ext uri="{BB962C8B-B14F-4D97-AF65-F5344CB8AC3E}">
        <p14:creationId xmlns:p14="http://schemas.microsoft.com/office/powerpoint/2010/main" val="40646522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EA015-2FBB-353B-A703-AAC3FEC250BD}"/>
              </a:ext>
            </a:extLst>
          </p:cNvPr>
          <p:cNvSpPr>
            <a:spLocks noGrp="1"/>
          </p:cNvSpPr>
          <p:nvPr>
            <p:ph type="title"/>
          </p:nvPr>
        </p:nvSpPr>
        <p:spPr>
          <a:xfrm>
            <a:off x="581192" y="702156"/>
            <a:ext cx="11029616" cy="1013800"/>
          </a:xfrm>
        </p:spPr>
        <p:txBody>
          <a:bodyPr>
            <a:normAutofit/>
          </a:bodyPr>
          <a:lstStyle/>
          <a:p>
            <a:r>
              <a:rPr lang="en-US" sz="3200">
                <a:solidFill>
                  <a:srgbClr val="FFFEFF"/>
                </a:solidFill>
                <a:latin typeface="Aptos Display" panose="020B0004020202020204" pitchFamily="34" charset="0"/>
              </a:rPr>
              <a:t>  Returning Funds to Owners</a:t>
            </a:r>
          </a:p>
        </p:txBody>
      </p:sp>
      <p:sp>
        <p:nvSpPr>
          <p:cNvPr id="7" name="Content Placeholder 6">
            <a:extLst>
              <a:ext uri="{FF2B5EF4-FFF2-40B4-BE49-F238E27FC236}">
                <a16:creationId xmlns:a16="http://schemas.microsoft.com/office/drawing/2014/main" id="{FD4646CF-E2AB-C480-6C9C-076A4E0EB535}"/>
              </a:ext>
            </a:extLst>
          </p:cNvPr>
          <p:cNvSpPr>
            <a:spLocks noGrp="1"/>
          </p:cNvSpPr>
          <p:nvPr>
            <p:ph idx="1"/>
          </p:nvPr>
        </p:nvSpPr>
        <p:spPr>
          <a:xfrm>
            <a:off x="581192" y="2727158"/>
            <a:ext cx="11029615" cy="4130842"/>
          </a:xfrm>
        </p:spPr>
        <p:txBody>
          <a:bodyPr>
            <a:noAutofit/>
          </a:bodyPr>
          <a:lstStyle/>
          <a:p>
            <a:pPr lvl="1"/>
            <a:r>
              <a:rPr lang="en-US" sz="2200" dirty="0">
                <a:latin typeface="Aptos" panose="020B0004020202020204" pitchFamily="34" charset="0"/>
              </a:rPr>
              <a:t>The Board has published on its website and will continue to update a list of the owners of unclaimed funds, along with the last known zip code of the owner, and the amount held by the IOLTA Committee  </a:t>
            </a:r>
            <a:r>
              <a:rPr lang="en-US" sz="2200" dirty="0">
                <a:latin typeface="Aptos" panose="020B0004020202020204" pitchFamily="34" charset="0"/>
                <a:hlinkClick r:id="rId2"/>
              </a:rPr>
              <a:t>Unclaimed IOLTA Funds - List (massbbo.org)</a:t>
            </a:r>
            <a:r>
              <a:rPr lang="en-US" sz="2200" dirty="0">
                <a:latin typeface="Aptos" panose="020B0004020202020204" pitchFamily="34" charset="0"/>
              </a:rPr>
              <a:t>.</a:t>
            </a:r>
          </a:p>
          <a:p>
            <a:pPr lvl="1"/>
            <a:r>
              <a:rPr lang="en-US" sz="2200" dirty="0">
                <a:latin typeface="Aptos" panose="020B0004020202020204" pitchFamily="34" charset="0"/>
              </a:rPr>
              <a:t>If an owner finds their name on the list, the lawyer who transmitted the owner’s funds to the IOLTA Committee may be asked and shall comply with any requests from the Board to verify the owner’s claims to the fund.  </a:t>
            </a:r>
          </a:p>
          <a:p>
            <a:pPr lvl="1"/>
            <a:r>
              <a:rPr lang="en-US" sz="2200" dirty="0">
                <a:latin typeface="Aptos" panose="020B0004020202020204" pitchFamily="34" charset="0"/>
              </a:rPr>
              <a:t>If a lawyer transmits funds to the IOLTA Committee, and later identifies and/or locates the owner of those funds, the lawyer must notify the IOLTA Committee and the Board and assist in efforts to return those funds to the owner.    </a:t>
            </a:r>
          </a:p>
          <a:p>
            <a:pPr lvl="2"/>
            <a:r>
              <a:rPr lang="en-US" sz="2200" dirty="0">
                <a:latin typeface="Aptos" panose="020B0004020202020204" pitchFamily="34" charset="0"/>
              </a:rPr>
              <a:t>Lawyers must maintain files potentially related to unclaimed or unidentified funds transferred to the IOLTA Committee for at least 10 years. Mass. R. Prof. C. 1.15A (e)(4).</a:t>
            </a:r>
          </a:p>
          <a:p>
            <a:pPr lvl="1"/>
            <a:endParaRPr lang="en-US" sz="2200" dirty="0"/>
          </a:p>
          <a:p>
            <a:endParaRPr lang="en-US" dirty="0"/>
          </a:p>
        </p:txBody>
      </p:sp>
    </p:spTree>
    <p:extLst>
      <p:ext uri="{BB962C8B-B14F-4D97-AF65-F5344CB8AC3E}">
        <p14:creationId xmlns:p14="http://schemas.microsoft.com/office/powerpoint/2010/main" val="40462871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188D4-C1B6-71A4-E498-E97D737996A7}"/>
              </a:ext>
            </a:extLst>
          </p:cNvPr>
          <p:cNvSpPr>
            <a:spLocks noGrp="1"/>
          </p:cNvSpPr>
          <p:nvPr>
            <p:ph type="title"/>
          </p:nvPr>
        </p:nvSpPr>
        <p:spPr/>
        <p:txBody>
          <a:bodyPr>
            <a:normAutofit/>
          </a:bodyPr>
          <a:lstStyle/>
          <a:p>
            <a:pPr algn="ctr"/>
            <a:r>
              <a:rPr lang="en-US" sz="3200" dirty="0">
                <a:latin typeface="Aptos Display" panose="020B0004020202020204" pitchFamily="34" charset="0"/>
              </a:rPr>
              <a:t>Tips for Lawyers (unclaimed funds) </a:t>
            </a:r>
          </a:p>
        </p:txBody>
      </p:sp>
      <p:sp>
        <p:nvSpPr>
          <p:cNvPr id="3" name="Content Placeholder 2">
            <a:extLst>
              <a:ext uri="{FF2B5EF4-FFF2-40B4-BE49-F238E27FC236}">
                <a16:creationId xmlns:a16="http://schemas.microsoft.com/office/drawing/2014/main" id="{BBF3318C-8ACD-3AE9-1767-EC32B6A0C8E1}"/>
              </a:ext>
            </a:extLst>
          </p:cNvPr>
          <p:cNvSpPr>
            <a:spLocks noGrp="1"/>
          </p:cNvSpPr>
          <p:nvPr>
            <p:ph idx="1"/>
          </p:nvPr>
        </p:nvSpPr>
        <p:spPr>
          <a:xfrm>
            <a:off x="581192" y="1854200"/>
            <a:ext cx="11029615" cy="4835358"/>
          </a:xfrm>
        </p:spPr>
        <p:txBody>
          <a:bodyPr>
            <a:normAutofit lnSpcReduction="10000"/>
          </a:bodyPr>
          <a:lstStyle/>
          <a:p>
            <a:r>
              <a:rPr lang="en-US" sz="2400" dirty="0">
                <a:latin typeface="Aptos" panose="020B0004020202020204" pitchFamily="34" charset="0"/>
              </a:rPr>
              <a:t>Review your IOLTA accounts NOW for unclaimed funds. </a:t>
            </a:r>
          </a:p>
          <a:p>
            <a:r>
              <a:rPr lang="en-US" sz="2400" dirty="0">
                <a:latin typeface="Aptos" panose="020B0004020202020204" pitchFamily="34" charset="0"/>
              </a:rPr>
              <a:t>Make list of all checks that remain unnegotiated after 90 days. </a:t>
            </a:r>
          </a:p>
          <a:p>
            <a:r>
              <a:rPr lang="en-US" sz="2400" dirty="0">
                <a:latin typeface="Aptos" panose="020B0004020202020204" pitchFamily="34" charset="0"/>
              </a:rPr>
              <a:t>Attempt to determine why payee has not negotiated check.   </a:t>
            </a:r>
          </a:p>
          <a:p>
            <a:r>
              <a:rPr lang="en-US" sz="2400" dirty="0">
                <a:latin typeface="Aptos" panose="020B0004020202020204" pitchFamily="34" charset="0"/>
              </a:rPr>
              <a:t>If checks were returned in the mail as “undeliverable”, use internet and other means to search for better addresses for payees. </a:t>
            </a:r>
          </a:p>
          <a:p>
            <a:r>
              <a:rPr lang="en-US" sz="2400" dirty="0">
                <a:latin typeface="Aptos" panose="020B0004020202020204" pitchFamily="34" charset="0"/>
              </a:rPr>
              <a:t>Stop checks and reissue them as appropriate. </a:t>
            </a:r>
          </a:p>
          <a:p>
            <a:r>
              <a:rPr lang="en-US" sz="2400" dirty="0">
                <a:latin typeface="Aptos" panose="020B0004020202020204" pitchFamily="34" charset="0"/>
              </a:rPr>
              <a:t>Retain records of all attempts to remit funds to payee. </a:t>
            </a:r>
          </a:p>
          <a:p>
            <a:r>
              <a:rPr lang="en-US" sz="2400" dirty="0">
                <a:latin typeface="Aptos" panose="020B0004020202020204" pitchFamily="34" charset="0"/>
              </a:rPr>
              <a:t>See Comment 15 to Mass. R. Prof. C. 1.15 for discussion of reasonable efforts.  </a:t>
            </a:r>
          </a:p>
          <a:p>
            <a:r>
              <a:rPr lang="en-US" sz="2400" dirty="0">
                <a:latin typeface="Aptos" panose="020B0004020202020204" pitchFamily="34" charset="0"/>
              </a:rPr>
              <a:t>See Christine Deshler,  “What To Do When A Client Goes Missing”, September 2020 (BBO Webpage/resources/Article on Ethics), re locating missing clients.   </a:t>
            </a:r>
          </a:p>
          <a:p>
            <a:endParaRPr lang="en-US" dirty="0"/>
          </a:p>
        </p:txBody>
      </p:sp>
    </p:spTree>
    <p:extLst>
      <p:ext uri="{BB962C8B-B14F-4D97-AF65-F5344CB8AC3E}">
        <p14:creationId xmlns:p14="http://schemas.microsoft.com/office/powerpoint/2010/main" val="2648378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427F5-5CA2-2DF0-D38B-FDFDFE2DE3BE}"/>
              </a:ext>
            </a:extLst>
          </p:cNvPr>
          <p:cNvSpPr>
            <a:spLocks noGrp="1"/>
          </p:cNvSpPr>
          <p:nvPr>
            <p:ph type="title"/>
          </p:nvPr>
        </p:nvSpPr>
        <p:spPr/>
        <p:txBody>
          <a:bodyPr>
            <a:normAutofit/>
          </a:bodyPr>
          <a:lstStyle/>
          <a:p>
            <a:r>
              <a:rPr lang="en-US" sz="3200">
                <a:latin typeface="Aptos Display" panose="020B0004020202020204" pitchFamily="34" charset="0"/>
              </a:rPr>
              <a:t>What is the Purpose of the Amendments to Rule 1.15? </a:t>
            </a:r>
          </a:p>
        </p:txBody>
      </p:sp>
      <p:sp>
        <p:nvSpPr>
          <p:cNvPr id="3" name="Content Placeholder 2">
            <a:extLst>
              <a:ext uri="{FF2B5EF4-FFF2-40B4-BE49-F238E27FC236}">
                <a16:creationId xmlns:a16="http://schemas.microsoft.com/office/drawing/2014/main" id="{3B39CA63-E27A-B392-D646-14BF45F1F8FA}"/>
              </a:ext>
            </a:extLst>
          </p:cNvPr>
          <p:cNvSpPr>
            <a:spLocks noGrp="1"/>
          </p:cNvSpPr>
          <p:nvPr>
            <p:ph idx="1"/>
          </p:nvPr>
        </p:nvSpPr>
        <p:spPr>
          <a:xfrm>
            <a:off x="581192" y="2180496"/>
            <a:ext cx="11029615" cy="4480654"/>
          </a:xfrm>
        </p:spPr>
        <p:txBody>
          <a:bodyPr>
            <a:normAutofit/>
          </a:bodyPr>
          <a:lstStyle/>
          <a:p>
            <a:pPr marL="457200" indent="-457200">
              <a:buFont typeface="+mj-lt"/>
              <a:buAutoNum type="arabicParenR"/>
            </a:pPr>
            <a:r>
              <a:rPr lang="en-US" sz="2400" dirty="0">
                <a:latin typeface="Aptos" panose="020B0004020202020204" pitchFamily="34" charset="0"/>
              </a:rPr>
              <a:t>To encourage Massachusetts lawyers to identify and remit unclaimed and unidentified IOLTA funds to the owners of those funds.  </a:t>
            </a:r>
          </a:p>
          <a:p>
            <a:pPr marL="457200" indent="-457200">
              <a:buFont typeface="+mj-lt"/>
              <a:buAutoNum type="arabicParenR"/>
            </a:pPr>
            <a:r>
              <a:rPr lang="en-US" sz="2400" dirty="0">
                <a:latin typeface="Aptos" panose="020B0004020202020204" pitchFamily="34" charset="0"/>
              </a:rPr>
              <a:t>To transfer funds that cannot, after diligent efforts, be returned to the owners of such funds, to the important organizations and for the uses set out in Mass. R. Prof. C. 1.15(g)(4).</a:t>
            </a:r>
          </a:p>
          <a:p>
            <a:pPr marL="457200" indent="-457200">
              <a:buFont typeface="+mj-lt"/>
              <a:buAutoNum type="arabicParenR"/>
            </a:pPr>
            <a:r>
              <a:rPr lang="en-US" sz="2400" dirty="0">
                <a:latin typeface="Aptos" panose="020B0004020202020204" pitchFamily="34" charset="0"/>
              </a:rPr>
              <a:t>The IOLTA Committee distributes funds to three charities: Massachusetts Legal Assistance Corporation (67%); Massachusetts Bar Foundation (26%); and Boston Bar Foundation (7%).  These charities use IOLTA funds to make grants to programs and projects that provide civil legal help to Massachusetts residents who cannot afford a lawyer and initiatives that improve the administration of justice. </a:t>
            </a:r>
          </a:p>
        </p:txBody>
      </p:sp>
    </p:spTree>
    <p:extLst>
      <p:ext uri="{BB962C8B-B14F-4D97-AF65-F5344CB8AC3E}">
        <p14:creationId xmlns:p14="http://schemas.microsoft.com/office/powerpoint/2010/main" val="17898774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FFDB4-A66C-F275-0C1E-85F4ECEFA6EA}"/>
              </a:ext>
            </a:extLst>
          </p:cNvPr>
          <p:cNvSpPr>
            <a:spLocks noGrp="1"/>
          </p:cNvSpPr>
          <p:nvPr>
            <p:ph type="title"/>
          </p:nvPr>
        </p:nvSpPr>
        <p:spPr/>
        <p:txBody>
          <a:bodyPr>
            <a:normAutofit/>
          </a:bodyPr>
          <a:lstStyle/>
          <a:p>
            <a:pPr algn="ctr"/>
            <a:r>
              <a:rPr lang="en-US" dirty="0"/>
              <a:t>  </a:t>
            </a:r>
            <a:r>
              <a:rPr lang="en-US" sz="3200" dirty="0">
                <a:latin typeface="Aptos" panose="020B0004020202020204" pitchFamily="34" charset="0"/>
              </a:rPr>
              <a:t>Tips for Lawyers (unidentified funds) </a:t>
            </a:r>
          </a:p>
        </p:txBody>
      </p:sp>
      <p:sp>
        <p:nvSpPr>
          <p:cNvPr id="3" name="Content Placeholder 2">
            <a:extLst>
              <a:ext uri="{FF2B5EF4-FFF2-40B4-BE49-F238E27FC236}">
                <a16:creationId xmlns:a16="http://schemas.microsoft.com/office/drawing/2014/main" id="{86BAAF5E-BCD1-C24C-5CC5-D25D5ED36A6D}"/>
              </a:ext>
            </a:extLst>
          </p:cNvPr>
          <p:cNvSpPr>
            <a:spLocks noGrp="1"/>
          </p:cNvSpPr>
          <p:nvPr>
            <p:ph idx="1"/>
          </p:nvPr>
        </p:nvSpPr>
        <p:spPr>
          <a:xfrm>
            <a:off x="581192" y="1797050"/>
            <a:ext cx="11029615" cy="4933950"/>
          </a:xfrm>
        </p:spPr>
        <p:txBody>
          <a:bodyPr>
            <a:noAutofit/>
          </a:bodyPr>
          <a:lstStyle/>
          <a:p>
            <a:r>
              <a:rPr lang="en-US" sz="2200" dirty="0">
                <a:latin typeface="Aptos" panose="020B0004020202020204" pitchFamily="34" charset="0"/>
              </a:rPr>
              <a:t>Do your three-way reconciliation of IOLTA check register, client ledgers and bank statement balance NOW. </a:t>
            </a:r>
          </a:p>
          <a:p>
            <a:r>
              <a:rPr lang="en-US" sz="2200" dirty="0">
                <a:latin typeface="Aptos" panose="020B0004020202020204" pitchFamily="34" charset="0"/>
              </a:rPr>
              <a:t>Determine if you are holding unidentified funds in your IOLTA account. </a:t>
            </a:r>
          </a:p>
          <a:p>
            <a:r>
              <a:rPr lang="en-US" sz="2200" dirty="0">
                <a:latin typeface="Aptos" panose="020B0004020202020204" pitchFamily="34" charset="0"/>
              </a:rPr>
              <a:t>Attempt to determine how long you have been holding the unidentified funds. </a:t>
            </a:r>
          </a:p>
          <a:p>
            <a:r>
              <a:rPr lang="en-US" sz="2200" dirty="0">
                <a:latin typeface="Aptos" panose="020B0004020202020204" pitchFamily="34" charset="0"/>
              </a:rPr>
              <a:t>Review your check register and client ledgers for any errors and correct them.  </a:t>
            </a:r>
          </a:p>
          <a:p>
            <a:r>
              <a:rPr lang="en-US" sz="2200" dirty="0">
                <a:latin typeface="Aptos" panose="020B0004020202020204" pitchFamily="34" charset="0"/>
              </a:rPr>
              <a:t>Discuss the unidentified amounts with all attorneys and staff who have access to the account. </a:t>
            </a:r>
          </a:p>
          <a:p>
            <a:r>
              <a:rPr lang="en-US" sz="2200" dirty="0">
                <a:latin typeface="Aptos" panose="020B0004020202020204" pitchFamily="34" charset="0"/>
              </a:rPr>
              <a:t>If you are holding a significant amount of unidentified funds, consider hiring a bookkeeper or accountant to perform a forensic review. </a:t>
            </a:r>
          </a:p>
          <a:p>
            <a:r>
              <a:rPr lang="en-US" sz="2200" dirty="0">
                <a:latin typeface="Aptos" panose="020B0004020202020204" pitchFamily="34" charset="0"/>
              </a:rPr>
              <a:t>If you took over an IOLTA account that already held unidentified funds, contact former account signatories for information about those funds.  </a:t>
            </a:r>
          </a:p>
        </p:txBody>
      </p:sp>
    </p:spTree>
    <p:extLst>
      <p:ext uri="{BB962C8B-B14F-4D97-AF65-F5344CB8AC3E}">
        <p14:creationId xmlns:p14="http://schemas.microsoft.com/office/powerpoint/2010/main" val="17540874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FE8A8-2157-582D-FC40-C9C1DC032EF4}"/>
              </a:ext>
            </a:extLst>
          </p:cNvPr>
          <p:cNvSpPr>
            <a:spLocks noGrp="1"/>
          </p:cNvSpPr>
          <p:nvPr>
            <p:ph type="title"/>
          </p:nvPr>
        </p:nvSpPr>
        <p:spPr>
          <a:xfrm>
            <a:off x="581192" y="825500"/>
            <a:ext cx="11029616" cy="603804"/>
          </a:xfrm>
        </p:spPr>
        <p:txBody>
          <a:bodyPr>
            <a:normAutofit/>
          </a:bodyPr>
          <a:lstStyle/>
          <a:p>
            <a:r>
              <a:rPr lang="en-US" sz="3200" dirty="0">
                <a:latin typeface="Aptos Display" panose="020B0004020202020204" pitchFamily="34" charset="0"/>
              </a:rPr>
              <a:t>FREQUENTLY ASKED QUESTIONS</a:t>
            </a:r>
          </a:p>
        </p:txBody>
      </p:sp>
      <p:sp>
        <p:nvSpPr>
          <p:cNvPr id="3" name="Content Placeholder 2">
            <a:extLst>
              <a:ext uri="{FF2B5EF4-FFF2-40B4-BE49-F238E27FC236}">
                <a16:creationId xmlns:a16="http://schemas.microsoft.com/office/drawing/2014/main" id="{33B2EDA8-04AA-5475-CB4E-54964A703B6E}"/>
              </a:ext>
            </a:extLst>
          </p:cNvPr>
          <p:cNvSpPr>
            <a:spLocks noGrp="1"/>
          </p:cNvSpPr>
          <p:nvPr>
            <p:ph idx="1"/>
          </p:nvPr>
        </p:nvSpPr>
        <p:spPr>
          <a:xfrm>
            <a:off x="581192" y="1822450"/>
            <a:ext cx="9718508" cy="4940299"/>
          </a:xfrm>
        </p:spPr>
        <p:txBody>
          <a:bodyPr>
            <a:noAutofit/>
          </a:bodyPr>
          <a:lstStyle/>
          <a:p>
            <a:pPr>
              <a:lnSpc>
                <a:spcPct val="90000"/>
              </a:lnSpc>
            </a:pPr>
            <a:r>
              <a:rPr lang="en-US" sz="2000" b="1" dirty="0">
                <a:latin typeface="Aptos" panose="020B0004020202020204" pitchFamily="34" charset="0"/>
              </a:rPr>
              <a:t>Q. When a lawyer’s Over $500 Affidavit has been sent to the Board, what will the Board do with it? </a:t>
            </a:r>
          </a:p>
          <a:p>
            <a:pPr lvl="1">
              <a:lnSpc>
                <a:spcPct val="90000"/>
              </a:lnSpc>
            </a:pPr>
            <a:r>
              <a:rPr lang="en-US" sz="2000" dirty="0">
                <a:latin typeface="Aptos" panose="020B0004020202020204" pitchFamily="34" charset="0"/>
              </a:rPr>
              <a:t>A.  The Board will direct it to Bar Counsel, who will review the Affidavit to determine if the lawyer has made diligent efforts to identify and locate the owner of the funds or has engaged in a violation of Rule 1.15 meriting discipline. </a:t>
            </a:r>
          </a:p>
          <a:p>
            <a:pPr>
              <a:lnSpc>
                <a:spcPct val="90000"/>
              </a:lnSpc>
            </a:pPr>
            <a:r>
              <a:rPr lang="en-US" sz="2000" b="1" dirty="0">
                <a:latin typeface="Aptos" panose="020B0004020202020204" pitchFamily="34" charset="0"/>
              </a:rPr>
              <a:t>Q. What are the usual sanctions for those violations?</a:t>
            </a:r>
          </a:p>
          <a:p>
            <a:pPr lvl="1">
              <a:lnSpc>
                <a:spcPct val="90000"/>
              </a:lnSpc>
            </a:pPr>
            <a:r>
              <a:rPr lang="en-US" sz="2000" dirty="0">
                <a:latin typeface="Aptos" panose="020B0004020202020204" pitchFamily="34" charset="0"/>
              </a:rPr>
              <a:t>A. Where evidence indicates that the lawyer failed to engage in proper IOLTA record-keeping, failed to promptly deliver funds belonging to a client or third person, or engaged in another violation of Mass. R. Prof. C. 1.15, the most frequent sanctions have been private admonitions and public reprimands. </a:t>
            </a:r>
          </a:p>
          <a:p>
            <a:pPr>
              <a:lnSpc>
                <a:spcPct val="90000"/>
              </a:lnSpc>
            </a:pPr>
            <a:r>
              <a:rPr lang="en-US" sz="2000" b="1" dirty="0">
                <a:latin typeface="Aptos" panose="020B0004020202020204" pitchFamily="34" charset="0"/>
              </a:rPr>
              <a:t>Q. What does “meriting discipline” mean?  </a:t>
            </a:r>
          </a:p>
          <a:p>
            <a:pPr lvl="1">
              <a:lnSpc>
                <a:spcPct val="90000"/>
              </a:lnSpc>
            </a:pPr>
            <a:r>
              <a:rPr lang="en-US" sz="2000" dirty="0">
                <a:latin typeface="Aptos" panose="020B0004020202020204" pitchFamily="34" charset="0"/>
              </a:rPr>
              <a:t>A.  Bar counsel does not prosecute every violation of the rules it discovers. When minor misconduct, causing no harm to a client is discovered, bar counsel may close the file without discipline, or propose a diversion agreement with a lawyer. </a:t>
            </a:r>
          </a:p>
        </p:txBody>
      </p:sp>
      <p:pic>
        <p:nvPicPr>
          <p:cNvPr id="4" name="Content Placeholder 4" descr="A picture containing umbrella&#10;&#10;Description automatically generated">
            <a:extLst>
              <a:ext uri="{FF2B5EF4-FFF2-40B4-BE49-F238E27FC236}">
                <a16:creationId xmlns:a16="http://schemas.microsoft.com/office/drawing/2014/main" id="{6E0D38FC-E486-50C6-AAEA-0B48B60C2092}"/>
              </a:ext>
            </a:extLst>
          </p:cNvPr>
          <p:cNvPicPr>
            <a:picLocks noChangeAspect="1"/>
          </p:cNvPicPr>
          <p:nvPr/>
        </p:nvPicPr>
        <p:blipFill>
          <a:blip r:embed="rId2" cstate="print">
            <a:extLst>
              <a:ext uri="{28A0092B-C50C-407E-A947-70E740481C1C}">
                <a14:useLocalDpi xmlns:a14="http://schemas.microsoft.com/office/drawing/2010/main" val="0"/>
              </a:ext>
            </a:extLst>
          </a:blip>
          <a:srcRect l="8702" r="9533" b="3"/>
          <a:stretch/>
        </p:blipFill>
        <p:spPr>
          <a:xfrm>
            <a:off x="9812215" y="2610598"/>
            <a:ext cx="2379785" cy="2818098"/>
          </a:xfrm>
          <a:prstGeom prst="rect">
            <a:avLst/>
          </a:prstGeom>
        </p:spPr>
      </p:pic>
    </p:spTree>
    <p:extLst>
      <p:ext uri="{BB962C8B-B14F-4D97-AF65-F5344CB8AC3E}">
        <p14:creationId xmlns:p14="http://schemas.microsoft.com/office/powerpoint/2010/main" val="19579033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FE8A8-2157-582D-FC40-C9C1DC032EF4}"/>
              </a:ext>
            </a:extLst>
          </p:cNvPr>
          <p:cNvSpPr>
            <a:spLocks noGrp="1"/>
          </p:cNvSpPr>
          <p:nvPr>
            <p:ph type="title"/>
          </p:nvPr>
        </p:nvSpPr>
        <p:spPr>
          <a:xfrm>
            <a:off x="581192" y="825500"/>
            <a:ext cx="11029616" cy="603804"/>
          </a:xfrm>
        </p:spPr>
        <p:txBody>
          <a:bodyPr>
            <a:normAutofit/>
          </a:bodyPr>
          <a:lstStyle/>
          <a:p>
            <a:r>
              <a:rPr lang="en-US" sz="3200" dirty="0">
                <a:latin typeface="Aptos Display" panose="020B0004020202020204" pitchFamily="34" charset="0"/>
              </a:rPr>
              <a:t>FREQUENTLY ASKED QUESTIONS</a:t>
            </a:r>
          </a:p>
        </p:txBody>
      </p:sp>
      <p:sp>
        <p:nvSpPr>
          <p:cNvPr id="3" name="Content Placeholder 2">
            <a:extLst>
              <a:ext uri="{FF2B5EF4-FFF2-40B4-BE49-F238E27FC236}">
                <a16:creationId xmlns:a16="http://schemas.microsoft.com/office/drawing/2014/main" id="{33B2EDA8-04AA-5475-CB4E-54964A703B6E}"/>
              </a:ext>
            </a:extLst>
          </p:cNvPr>
          <p:cNvSpPr>
            <a:spLocks noGrp="1"/>
          </p:cNvSpPr>
          <p:nvPr>
            <p:ph idx="1"/>
          </p:nvPr>
        </p:nvSpPr>
        <p:spPr>
          <a:xfrm>
            <a:off x="581192" y="1822450"/>
            <a:ext cx="11205424" cy="4940299"/>
          </a:xfrm>
        </p:spPr>
        <p:txBody>
          <a:bodyPr>
            <a:noAutofit/>
          </a:bodyPr>
          <a:lstStyle/>
          <a:p>
            <a:pPr>
              <a:lnSpc>
                <a:spcPct val="90000"/>
              </a:lnSpc>
            </a:pPr>
            <a:r>
              <a:rPr lang="en-US" sz="1700" b="1" dirty="0">
                <a:latin typeface="Aptos" panose="020B0004020202020204" pitchFamily="34" charset="0"/>
              </a:rPr>
              <a:t>Q. Who is an “authorized agent” who may submit an affidavit to transfer undistributable funds to the IOLTA Committee?</a:t>
            </a:r>
          </a:p>
          <a:p>
            <a:pPr lvl="1">
              <a:lnSpc>
                <a:spcPct val="90000"/>
              </a:lnSpc>
            </a:pPr>
            <a:r>
              <a:rPr lang="en-US" sz="1700" dirty="0">
                <a:latin typeface="Aptos" panose="020B0004020202020204" pitchFamily="34" charset="0"/>
              </a:rPr>
              <a:t>A. In general, the affidavit should be completed by an attorney who is an authorized signatory on the IOLTA account. If such an attorney cannot complete the affidavit, it can be completed by an “authorized agent,” e.g. the personal representative of a deceased attorney. In certain circumstances, an authorized signatory on the IOLTA account who is not an attorney, such as a firm office manager or bookkeeper, may be an appropriate authorized agent. If an authorized signatory on the IOLTA account who is not an attorney or an attorney who is not an authorized signatory submits an Over $500 Affidavit, the affidavit should explain why.</a:t>
            </a:r>
          </a:p>
          <a:p>
            <a:pPr>
              <a:lnSpc>
                <a:spcPct val="90000"/>
              </a:lnSpc>
            </a:pPr>
            <a:r>
              <a:rPr lang="en-US" sz="1700" b="1" dirty="0">
                <a:latin typeface="Aptos" panose="020B0004020202020204" pitchFamily="34" charset="0"/>
              </a:rPr>
              <a:t>Q. How is the three-year deadline under Rule 1.15(</a:t>
            </a:r>
            <a:r>
              <a:rPr lang="en-US" sz="1700" b="1" dirty="0" err="1">
                <a:latin typeface="Aptos" panose="020B0004020202020204" pitchFamily="34" charset="0"/>
              </a:rPr>
              <a:t>i</a:t>
            </a:r>
            <a:r>
              <a:rPr lang="en-US" sz="1700" b="1" dirty="0">
                <a:latin typeface="Aptos" panose="020B0004020202020204" pitchFamily="34" charset="0"/>
              </a:rPr>
              <a:t>)(3) to transfer undistributable funds to the IOLTA Committee calculated?</a:t>
            </a:r>
          </a:p>
          <a:p>
            <a:pPr lvl="1">
              <a:lnSpc>
                <a:spcPct val="90000"/>
              </a:lnSpc>
            </a:pPr>
            <a:r>
              <a:rPr lang="en-US" sz="1700" dirty="0">
                <a:latin typeface="Aptos" panose="020B0004020202020204" pitchFamily="34" charset="0"/>
              </a:rPr>
              <a:t>A. It is calculated from when the funds are discovered to be unclaimed or undistributable. For undistributable funds discovered prior to the effective date of the amendments, it is calculated from 9/1/24, although lawyers should make prompt efforts to return funds to their owner. </a:t>
            </a:r>
          </a:p>
          <a:p>
            <a:pPr>
              <a:lnSpc>
                <a:spcPct val="90000"/>
              </a:lnSpc>
            </a:pPr>
            <a:r>
              <a:rPr lang="en-US" sz="1700" b="1" dirty="0">
                <a:latin typeface="Aptos" panose="020B0004020202020204" pitchFamily="34" charset="0"/>
              </a:rPr>
              <a:t>Q. What should a lawyer do if they receive a notice from their bank or credit union of an inactive IOLTA account?</a:t>
            </a:r>
          </a:p>
          <a:p>
            <a:pPr lvl="1">
              <a:lnSpc>
                <a:spcPct val="90000"/>
              </a:lnSpc>
            </a:pPr>
            <a:r>
              <a:rPr lang="en-US" sz="1700" dirty="0">
                <a:latin typeface="Aptos" panose="020B0004020202020204" pitchFamily="34" charset="0"/>
              </a:rPr>
              <a:t>A. The lawyer should review the notice carefully, and within six months, either disburse the funds and close the account if it is no longer needed, or follow the financial institution’s instructions for reactivating the account. </a:t>
            </a:r>
          </a:p>
        </p:txBody>
      </p:sp>
    </p:spTree>
    <p:extLst>
      <p:ext uri="{BB962C8B-B14F-4D97-AF65-F5344CB8AC3E}">
        <p14:creationId xmlns:p14="http://schemas.microsoft.com/office/powerpoint/2010/main" val="8498605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15707-C65D-785A-8A86-E49BAD032768}"/>
              </a:ext>
            </a:extLst>
          </p:cNvPr>
          <p:cNvSpPr>
            <a:spLocks noGrp="1"/>
          </p:cNvSpPr>
          <p:nvPr>
            <p:ph type="title"/>
          </p:nvPr>
        </p:nvSpPr>
        <p:spPr/>
        <p:txBody>
          <a:bodyPr>
            <a:normAutofit/>
          </a:bodyPr>
          <a:lstStyle/>
          <a:p>
            <a:r>
              <a:rPr lang="en-US" sz="3200">
                <a:latin typeface="Aptos Display" panose="020B0004020202020204" pitchFamily="34" charset="0"/>
              </a:rPr>
              <a:t>Contact us</a:t>
            </a:r>
          </a:p>
        </p:txBody>
      </p:sp>
      <p:sp>
        <p:nvSpPr>
          <p:cNvPr id="3" name="Content Placeholder 2">
            <a:extLst>
              <a:ext uri="{FF2B5EF4-FFF2-40B4-BE49-F238E27FC236}">
                <a16:creationId xmlns:a16="http://schemas.microsoft.com/office/drawing/2014/main" id="{0F1D479D-7EB2-097B-5A80-E87DD110DC98}"/>
              </a:ext>
            </a:extLst>
          </p:cNvPr>
          <p:cNvSpPr>
            <a:spLocks noGrp="1"/>
          </p:cNvSpPr>
          <p:nvPr>
            <p:ph idx="1"/>
          </p:nvPr>
        </p:nvSpPr>
        <p:spPr/>
        <p:txBody>
          <a:bodyPr>
            <a:normAutofit/>
          </a:bodyPr>
          <a:lstStyle/>
          <a:p>
            <a:r>
              <a:rPr lang="en-US" sz="2400" dirty="0">
                <a:latin typeface="Aptos" panose="020B0004020202020204" pitchFamily="34" charset="0"/>
              </a:rPr>
              <a:t>Massachusetts IOLTA Committee – </a:t>
            </a:r>
            <a:r>
              <a:rPr lang="en-US" sz="2400" dirty="0">
                <a:latin typeface="Aptos" panose="020B0004020202020204" pitchFamily="34" charset="0"/>
                <a:hlinkClick r:id="rId2"/>
              </a:rPr>
              <a:t>www.maiolta.org</a:t>
            </a:r>
            <a:r>
              <a:rPr lang="en-US" sz="2400" dirty="0">
                <a:latin typeface="Aptos" panose="020B0004020202020204" pitchFamily="34" charset="0"/>
              </a:rPr>
              <a:t> </a:t>
            </a:r>
          </a:p>
          <a:p>
            <a:pPr lvl="1"/>
            <a:r>
              <a:rPr lang="en-US" sz="2400" dirty="0">
                <a:latin typeface="Aptos" panose="020B0004020202020204" pitchFamily="34" charset="0"/>
                <a:hlinkClick r:id="rId3"/>
              </a:rPr>
              <a:t>Questions@maiolta.org</a:t>
            </a:r>
            <a:r>
              <a:rPr lang="en-US" sz="2400" dirty="0">
                <a:latin typeface="Aptos" panose="020B0004020202020204" pitchFamily="34" charset="0"/>
              </a:rPr>
              <a:t> or call 617-723-9093</a:t>
            </a:r>
          </a:p>
          <a:p>
            <a:pPr lvl="1"/>
            <a:r>
              <a:rPr lang="en-US" sz="2400" dirty="0">
                <a:latin typeface="Aptos" panose="020B0004020202020204" pitchFamily="34" charset="0"/>
              </a:rPr>
              <a:t>Jenna Miara, Executive Director: </a:t>
            </a:r>
            <a:r>
              <a:rPr lang="en-US" sz="2400" dirty="0">
                <a:latin typeface="Aptos" panose="020B0004020202020204" pitchFamily="34" charset="0"/>
                <a:hlinkClick r:id="rId4"/>
              </a:rPr>
              <a:t>jmiara@maiolta.org</a:t>
            </a:r>
            <a:endParaRPr lang="en-US" sz="2400" dirty="0">
              <a:latin typeface="Aptos" panose="020B0004020202020204" pitchFamily="34" charset="0"/>
            </a:endParaRPr>
          </a:p>
          <a:p>
            <a:r>
              <a:rPr lang="en-US" sz="2400" dirty="0">
                <a:latin typeface="Aptos" panose="020B0004020202020204" pitchFamily="34" charset="0"/>
              </a:rPr>
              <a:t>Office of Bar Counsel – </a:t>
            </a:r>
            <a:r>
              <a:rPr lang="en-US" sz="2400" dirty="0">
                <a:latin typeface="Aptos" panose="020B0004020202020204" pitchFamily="34" charset="0"/>
                <a:hlinkClick r:id="rId5"/>
              </a:rPr>
              <a:t>www.massbbo.org</a:t>
            </a:r>
            <a:r>
              <a:rPr lang="en-US" sz="2400" dirty="0">
                <a:latin typeface="Aptos" panose="020B0004020202020204" pitchFamily="34" charset="0"/>
              </a:rPr>
              <a:t> </a:t>
            </a:r>
          </a:p>
          <a:p>
            <a:pPr lvl="1"/>
            <a:r>
              <a:rPr lang="en-US" sz="2200" dirty="0">
                <a:latin typeface="Aptos" panose="020B0004020202020204" pitchFamily="34" charset="0"/>
                <a:hlinkClick r:id="rId6"/>
              </a:rPr>
              <a:t>IOLTAfunds@massbbo.org</a:t>
            </a:r>
            <a:r>
              <a:rPr lang="en-US" sz="2200" dirty="0">
                <a:latin typeface="Aptos" panose="020B0004020202020204" pitchFamily="34" charset="0"/>
              </a:rPr>
              <a:t> or call 617-728-8750</a:t>
            </a:r>
          </a:p>
          <a:p>
            <a:pPr lvl="1"/>
            <a:r>
              <a:rPr lang="en-US" sz="2400" dirty="0">
                <a:latin typeface="Aptos" panose="020B0004020202020204" pitchFamily="34" charset="0"/>
              </a:rPr>
              <a:t>Janet Mueller, Trust Account Investigator: </a:t>
            </a:r>
            <a:r>
              <a:rPr lang="en-US" sz="2400" dirty="0">
                <a:latin typeface="Aptos" panose="020B0004020202020204" pitchFamily="34" charset="0"/>
                <a:hlinkClick r:id="rId7"/>
              </a:rPr>
              <a:t>j.mueller@massbbo.org</a:t>
            </a:r>
            <a:r>
              <a:rPr lang="en-US" sz="2400" dirty="0">
                <a:latin typeface="Aptos" panose="020B0004020202020204" pitchFamily="34" charset="0"/>
              </a:rPr>
              <a:t> </a:t>
            </a:r>
          </a:p>
        </p:txBody>
      </p:sp>
    </p:spTree>
    <p:extLst>
      <p:ext uri="{BB962C8B-B14F-4D97-AF65-F5344CB8AC3E}">
        <p14:creationId xmlns:p14="http://schemas.microsoft.com/office/powerpoint/2010/main" val="2387898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732DB-2A94-6D26-D8DD-32A7C839ED57}"/>
              </a:ext>
            </a:extLst>
          </p:cNvPr>
          <p:cNvSpPr>
            <a:spLocks noGrp="1"/>
          </p:cNvSpPr>
          <p:nvPr>
            <p:ph type="title"/>
          </p:nvPr>
        </p:nvSpPr>
        <p:spPr>
          <a:xfrm>
            <a:off x="849759" y="633111"/>
            <a:ext cx="10427840" cy="1086056"/>
          </a:xfrm>
        </p:spPr>
        <p:txBody>
          <a:bodyPr>
            <a:normAutofit/>
          </a:bodyPr>
          <a:lstStyle/>
          <a:p>
            <a:r>
              <a:rPr lang="en-US" sz="3200" dirty="0">
                <a:latin typeface="Aptos Display" panose="020B0004020202020204" pitchFamily="34" charset="0"/>
              </a:rPr>
              <a:t>The New Provisions of Mass. Rule P. Conduct 1.15 </a:t>
            </a:r>
          </a:p>
        </p:txBody>
      </p:sp>
      <p:sp>
        <p:nvSpPr>
          <p:cNvPr id="3" name="Content Placeholder 2">
            <a:extLst>
              <a:ext uri="{FF2B5EF4-FFF2-40B4-BE49-F238E27FC236}">
                <a16:creationId xmlns:a16="http://schemas.microsoft.com/office/drawing/2014/main" id="{38C355FA-5BCD-943F-3F25-1752F33E0F2A}"/>
              </a:ext>
            </a:extLst>
          </p:cNvPr>
          <p:cNvSpPr>
            <a:spLocks noGrp="1"/>
          </p:cNvSpPr>
          <p:nvPr>
            <p:ph idx="1"/>
          </p:nvPr>
        </p:nvSpPr>
        <p:spPr>
          <a:xfrm>
            <a:off x="1180499" y="1719166"/>
            <a:ext cx="10427841" cy="4973733"/>
          </a:xfrm>
        </p:spPr>
        <p:txBody>
          <a:bodyPr>
            <a:normAutofit/>
          </a:bodyPr>
          <a:lstStyle/>
          <a:p>
            <a:pPr marL="0" indent="0">
              <a:buNone/>
            </a:pPr>
            <a:r>
              <a:rPr lang="en-US" sz="3200" dirty="0">
                <a:latin typeface="Aptos"/>
              </a:rPr>
              <a:t>The new rules and comments are found at: </a:t>
            </a:r>
          </a:p>
          <a:p>
            <a:pPr marL="274320" lvl="2" indent="-269875"/>
            <a:r>
              <a:rPr lang="en-US" sz="3200" dirty="0">
                <a:latin typeface="Aptos"/>
              </a:rPr>
              <a:t>Mass. R. Prof. C. 1.15(h)(5) through (9) </a:t>
            </a:r>
          </a:p>
          <a:p>
            <a:pPr marL="274320" lvl="2" indent="-269875"/>
            <a:r>
              <a:rPr lang="en-US" sz="3200" dirty="0">
                <a:latin typeface="Aptos"/>
              </a:rPr>
              <a:t>Mass. R. Prof. C. 1.15 (</a:t>
            </a:r>
            <a:r>
              <a:rPr lang="en-US" sz="3200" dirty="0" err="1">
                <a:latin typeface="Aptos"/>
              </a:rPr>
              <a:t>i</a:t>
            </a:r>
            <a:r>
              <a:rPr lang="en-US" sz="3200" dirty="0">
                <a:latin typeface="Aptos"/>
              </a:rPr>
              <a:t>)</a:t>
            </a:r>
          </a:p>
          <a:p>
            <a:pPr marL="274320" lvl="2" indent="-269875"/>
            <a:r>
              <a:rPr lang="en-US" sz="3200" dirty="0">
                <a:latin typeface="Aptos"/>
              </a:rPr>
              <a:t>Mass. R. Prof. C. 1.15, comments 15- 18</a:t>
            </a:r>
          </a:p>
          <a:p>
            <a:pPr marL="274320" lvl="2" indent="-269875"/>
            <a:r>
              <a:rPr lang="en-US" sz="3200" dirty="0">
                <a:latin typeface="Aptos"/>
              </a:rPr>
              <a:t>Mass. R. Prof. C. 1.15A (e)(4)</a:t>
            </a:r>
          </a:p>
        </p:txBody>
      </p:sp>
    </p:spTree>
    <p:extLst>
      <p:ext uri="{BB962C8B-B14F-4D97-AF65-F5344CB8AC3E}">
        <p14:creationId xmlns:p14="http://schemas.microsoft.com/office/powerpoint/2010/main" val="1339336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285C-C2EC-7F2A-A99D-73B1A0854AEA}"/>
              </a:ext>
            </a:extLst>
          </p:cNvPr>
          <p:cNvSpPr>
            <a:spLocks noGrp="1"/>
          </p:cNvSpPr>
          <p:nvPr>
            <p:ph type="title"/>
          </p:nvPr>
        </p:nvSpPr>
        <p:spPr>
          <a:xfrm>
            <a:off x="288522" y="175098"/>
            <a:ext cx="10427840" cy="359923"/>
          </a:xfrm>
        </p:spPr>
        <p:txBody>
          <a:bodyPr>
            <a:noAutofit/>
          </a:bodyPr>
          <a:lstStyle/>
          <a:p>
            <a:pPr algn="ctr"/>
            <a:r>
              <a:rPr lang="en-US" sz="3600" u="sng" dirty="0"/>
              <a:t>Inactive IOLTA Accounts </a:t>
            </a:r>
          </a:p>
        </p:txBody>
      </p:sp>
      <p:sp>
        <p:nvSpPr>
          <p:cNvPr id="5" name="TextBox 4">
            <a:extLst>
              <a:ext uri="{FF2B5EF4-FFF2-40B4-BE49-F238E27FC236}">
                <a16:creationId xmlns:a16="http://schemas.microsoft.com/office/drawing/2014/main" id="{66CFCB6E-31D0-7815-3F1A-091542F4ADAE}"/>
              </a:ext>
            </a:extLst>
          </p:cNvPr>
          <p:cNvSpPr txBox="1"/>
          <p:nvPr/>
        </p:nvSpPr>
        <p:spPr>
          <a:xfrm>
            <a:off x="548640" y="700019"/>
            <a:ext cx="11164824" cy="1077218"/>
          </a:xfrm>
          <a:prstGeom prst="rect">
            <a:avLst/>
          </a:prstGeom>
          <a:noFill/>
        </p:spPr>
        <p:txBody>
          <a:bodyPr wrap="square">
            <a:spAutoFit/>
          </a:bodyPr>
          <a:lstStyle/>
          <a:p>
            <a:r>
              <a:rPr lang="en-US" sz="3200" cap="all" dirty="0">
                <a:solidFill>
                  <a:schemeClr val="bg1"/>
                </a:solidFill>
                <a:latin typeface="Aptos Display" panose="020B0004020202020204" pitchFamily="34" charset="0"/>
              </a:rPr>
              <a:t>Rule 1.15(</a:t>
            </a:r>
            <a:r>
              <a:rPr lang="en-US" sz="3200" dirty="0">
                <a:solidFill>
                  <a:schemeClr val="bg1"/>
                </a:solidFill>
                <a:latin typeface="Aptos Display" panose="020B0004020202020204" pitchFamily="34" charset="0"/>
              </a:rPr>
              <a:t>h</a:t>
            </a:r>
            <a:r>
              <a:rPr lang="en-US" sz="3200" cap="all" dirty="0">
                <a:solidFill>
                  <a:schemeClr val="bg1"/>
                </a:solidFill>
                <a:latin typeface="Aptos Display" panose="020B0004020202020204" pitchFamily="34" charset="0"/>
              </a:rPr>
              <a:t>): New Rules Concerning inactive IOLTA Accounts</a:t>
            </a:r>
          </a:p>
        </p:txBody>
      </p:sp>
      <p:sp>
        <p:nvSpPr>
          <p:cNvPr id="4" name="Content Placeholder 3">
            <a:extLst>
              <a:ext uri="{FF2B5EF4-FFF2-40B4-BE49-F238E27FC236}">
                <a16:creationId xmlns:a16="http://schemas.microsoft.com/office/drawing/2014/main" id="{4E73C820-0DF6-B2D9-A922-B1285902A5DD}"/>
              </a:ext>
            </a:extLst>
          </p:cNvPr>
          <p:cNvSpPr>
            <a:spLocks noGrp="1"/>
          </p:cNvSpPr>
          <p:nvPr>
            <p:ph idx="1"/>
          </p:nvPr>
        </p:nvSpPr>
        <p:spPr>
          <a:xfrm>
            <a:off x="581192" y="1865376"/>
            <a:ext cx="11029615" cy="4992624"/>
          </a:xfrm>
        </p:spPr>
        <p:txBody>
          <a:bodyPr>
            <a:normAutofit fontScale="25000" lnSpcReduction="20000"/>
          </a:bodyPr>
          <a:lstStyle/>
          <a:p>
            <a:endParaRPr lang="en-US" sz="1800" dirty="0">
              <a:latin typeface="Aptos" panose="020B0004020202020204" pitchFamily="34" charset="0"/>
            </a:endParaRPr>
          </a:p>
          <a:p>
            <a:endParaRPr lang="en-US" sz="1800" dirty="0">
              <a:latin typeface="Aptos" panose="020B0004020202020204" pitchFamily="34" charset="0"/>
            </a:endParaRPr>
          </a:p>
          <a:p>
            <a:r>
              <a:rPr lang="en-US" sz="8000" dirty="0">
                <a:latin typeface="Aptos" panose="020B0004020202020204" pitchFamily="34" charset="0"/>
              </a:rPr>
              <a:t>Lawyers can only maintain an IOLTA account at a financial institution that agrees to report account inactivity to the Board of Bar Overseers (Board). Rule 1.15(h)(1)</a:t>
            </a:r>
          </a:p>
          <a:p>
            <a:r>
              <a:rPr lang="en-US" sz="8000" dirty="0">
                <a:latin typeface="Aptos" panose="020B0004020202020204" pitchFamily="34" charset="0"/>
              </a:rPr>
              <a:t>If there is no activity (no transactions other than accrual and disbursement of interest) in an IOLTA account for two and one-half years, financial institution to inform lawyer that it will notify Board if inactivity continues for six more months. Rule 1.15(h)(5)(</a:t>
            </a:r>
            <a:r>
              <a:rPr lang="en-US" sz="8000" dirty="0" err="1">
                <a:latin typeface="Aptos" panose="020B0004020202020204" pitchFamily="34" charset="0"/>
              </a:rPr>
              <a:t>i</a:t>
            </a:r>
            <a:r>
              <a:rPr lang="en-US" sz="8000" dirty="0">
                <a:latin typeface="Aptos" panose="020B0004020202020204" pitchFamily="34" charset="0"/>
              </a:rPr>
              <a:t>)</a:t>
            </a:r>
          </a:p>
          <a:p>
            <a:r>
              <a:rPr lang="en-US" sz="8000" dirty="0">
                <a:latin typeface="Aptos" panose="020B0004020202020204" pitchFamily="34" charset="0"/>
              </a:rPr>
              <a:t>After three years of inactivity, financial institution must notify the Board, with copies to lawyer and law firm at which lawyer last practiced. Rule 1.15(h)(5)(ii) </a:t>
            </a:r>
          </a:p>
          <a:p>
            <a:r>
              <a:rPr lang="en-US" sz="8000" dirty="0">
                <a:latin typeface="Aptos" panose="020B0004020202020204" pitchFamily="34" charset="0"/>
              </a:rPr>
              <a:t>On receiving a three-year inactivity notice, lawyer must: </a:t>
            </a:r>
          </a:p>
          <a:p>
            <a:pPr lvl="1"/>
            <a:r>
              <a:rPr lang="en-US" sz="8000" i="0" dirty="0">
                <a:latin typeface="Aptos" panose="020B0004020202020204" pitchFamily="34" charset="0"/>
              </a:rPr>
              <a:t>(a) Close the account and distribute the funds to owners (if known) or to </a:t>
            </a:r>
            <a:r>
              <a:rPr lang="en-US" sz="8000" dirty="0">
                <a:latin typeface="Aptos" panose="020B0004020202020204" pitchFamily="34" charset="0"/>
              </a:rPr>
              <a:t>IOLTA Committee, and n</a:t>
            </a:r>
            <a:r>
              <a:rPr lang="en-US" sz="8000" i="0" dirty="0">
                <a:latin typeface="Aptos" panose="020B0004020202020204" pitchFamily="34" charset="0"/>
              </a:rPr>
              <a:t>otify the Board of the action taken; or </a:t>
            </a:r>
            <a:endParaRPr lang="en-US" sz="8000" dirty="0">
              <a:latin typeface="Aptos" panose="020B0004020202020204" pitchFamily="34" charset="0"/>
            </a:endParaRPr>
          </a:p>
          <a:p>
            <a:pPr lvl="1"/>
            <a:r>
              <a:rPr lang="en-US" sz="8000" i="0" dirty="0">
                <a:latin typeface="Aptos" panose="020B0004020202020204" pitchFamily="34" charset="0"/>
              </a:rPr>
              <a:t>(b) If funds are in the account for a valid reason and the account should remain open, explain to Board and  financial institution.</a:t>
            </a:r>
          </a:p>
          <a:p>
            <a:r>
              <a:rPr lang="en-US" sz="8000" i="0" dirty="0">
                <a:latin typeface="Aptos" panose="020B0004020202020204" pitchFamily="34" charset="0"/>
              </a:rPr>
              <a:t>If lawyer takes no action for one year following issuance of the three-year inactivity notice, financial institution must distribute the funds to IOLTA Committee and close the account. Rule 1.15(h)(7).   </a:t>
            </a:r>
            <a:endParaRPr lang="en-US" sz="8000" dirty="0">
              <a:latin typeface="Aptos" panose="020B0004020202020204" pitchFamily="34" charset="0"/>
            </a:endParaRPr>
          </a:p>
          <a:p>
            <a:endParaRPr lang="en-US" dirty="0">
              <a:latin typeface="Aptos" panose="020B0004020202020204" pitchFamily="34" charset="0"/>
            </a:endParaRPr>
          </a:p>
          <a:p>
            <a:endParaRPr lang="en-US" dirty="0">
              <a:latin typeface="Aptos" panose="020B0004020202020204" pitchFamily="34" charset="0"/>
            </a:endParaRPr>
          </a:p>
          <a:p>
            <a:endParaRPr lang="en-US" sz="1800" dirty="0">
              <a:latin typeface="Aptos" panose="020B0004020202020204" pitchFamily="34" charset="0"/>
            </a:endParaRPr>
          </a:p>
          <a:p>
            <a:endParaRPr lang="en-US" sz="1800" dirty="0">
              <a:latin typeface="Aptos" panose="020B0004020202020204" pitchFamily="34" charset="0"/>
            </a:endParaRPr>
          </a:p>
          <a:p>
            <a:endParaRPr lang="en-US" dirty="0"/>
          </a:p>
        </p:txBody>
      </p:sp>
    </p:spTree>
    <p:extLst>
      <p:ext uri="{BB962C8B-B14F-4D97-AF65-F5344CB8AC3E}">
        <p14:creationId xmlns:p14="http://schemas.microsoft.com/office/powerpoint/2010/main" val="16601708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5FAAD-0A5B-A1DB-5058-5C18AFD8715A}"/>
              </a:ext>
            </a:extLst>
          </p:cNvPr>
          <p:cNvSpPr>
            <a:spLocks noGrp="1"/>
          </p:cNvSpPr>
          <p:nvPr>
            <p:ph type="title"/>
          </p:nvPr>
        </p:nvSpPr>
        <p:spPr>
          <a:xfrm>
            <a:off x="849758" y="642838"/>
            <a:ext cx="10427840" cy="1052612"/>
          </a:xfrm>
        </p:spPr>
        <p:txBody>
          <a:bodyPr>
            <a:noAutofit/>
          </a:bodyPr>
          <a:lstStyle/>
          <a:p>
            <a:r>
              <a:rPr lang="en-US" sz="3200" dirty="0">
                <a:latin typeface="Aptos Display" panose="020B0004020202020204" pitchFamily="34" charset="0"/>
              </a:rPr>
              <a:t>Duty to Dispose of Unclaimed and Unidentified Funds</a:t>
            </a:r>
          </a:p>
        </p:txBody>
      </p:sp>
      <p:sp>
        <p:nvSpPr>
          <p:cNvPr id="3" name="Content Placeholder 2">
            <a:extLst>
              <a:ext uri="{FF2B5EF4-FFF2-40B4-BE49-F238E27FC236}">
                <a16:creationId xmlns:a16="http://schemas.microsoft.com/office/drawing/2014/main" id="{6FA7F0D1-F4FE-63A8-1E93-1272C393C2A2}"/>
              </a:ext>
            </a:extLst>
          </p:cNvPr>
          <p:cNvSpPr>
            <a:spLocks noGrp="1"/>
          </p:cNvSpPr>
          <p:nvPr>
            <p:ph idx="1"/>
          </p:nvPr>
        </p:nvSpPr>
        <p:spPr>
          <a:xfrm>
            <a:off x="581192" y="1835150"/>
            <a:ext cx="11029615" cy="4953000"/>
          </a:xfrm>
        </p:spPr>
        <p:txBody>
          <a:bodyPr>
            <a:normAutofit/>
          </a:bodyPr>
          <a:lstStyle/>
          <a:p>
            <a:r>
              <a:rPr lang="en-US" sz="2400" dirty="0">
                <a:latin typeface="Aptos" panose="020B0004020202020204" pitchFamily="34" charset="0"/>
              </a:rPr>
              <a:t>Rule 1.15(i) creates new duties for lawyers holding unclaimed and unidentified funds in an IOLTA account: </a:t>
            </a:r>
          </a:p>
          <a:p>
            <a:pPr marL="845820" lvl="2" indent="-342900"/>
            <a:r>
              <a:rPr lang="en-US" sz="2400" dirty="0">
                <a:latin typeface="Aptos" panose="020B0004020202020204" pitchFamily="34" charset="0"/>
              </a:rPr>
              <a:t>Discovery of unclaimed and/or unidentified funds in IOLTA triggers duty to act.</a:t>
            </a:r>
          </a:p>
          <a:p>
            <a:pPr marL="845820" lvl="2" indent="-342900"/>
            <a:r>
              <a:rPr lang="en-US" sz="2400" dirty="0">
                <a:latin typeface="Aptos" panose="020B0004020202020204" pitchFamily="34" charset="0"/>
              </a:rPr>
              <a:t>Lawyers must promptly make reasonable and diligent efforts to identify and locate owners of funds. (Mass. R. Prof. C. 1.15(i)(1))</a:t>
            </a:r>
          </a:p>
          <a:p>
            <a:pPr marL="845820" lvl="2" indent="-342900"/>
            <a:r>
              <a:rPr lang="en-US" sz="2400" dirty="0">
                <a:latin typeface="Aptos" panose="020B0004020202020204" pitchFamily="34" charset="0"/>
              </a:rPr>
              <a:t>After completing such efforts, lawyers </a:t>
            </a:r>
            <a:r>
              <a:rPr lang="en-US" sz="2400" b="1" dirty="0">
                <a:latin typeface="Aptos" panose="020B0004020202020204" pitchFamily="34" charset="0"/>
              </a:rPr>
              <a:t>may</a:t>
            </a:r>
            <a:r>
              <a:rPr lang="en-US" sz="2400" dirty="0">
                <a:latin typeface="Aptos" panose="020B0004020202020204" pitchFamily="34" charset="0"/>
              </a:rPr>
              <a:t> remit funds to IOLTA Committee at any time. (Mass. R. Prof. C. 1.15(i)(2))</a:t>
            </a:r>
          </a:p>
          <a:p>
            <a:pPr marL="845820" lvl="2" indent="-342900"/>
            <a:r>
              <a:rPr lang="en-US" sz="2400" dirty="0">
                <a:latin typeface="Aptos" panose="020B0004020202020204" pitchFamily="34" charset="0"/>
              </a:rPr>
              <a:t>Three years after discovery of unclaimed or unidentified IOLTA funds, lawyers must remit funds to IOLTA Committee.  (Mass. R. Prof. C. 1.15(i)(3))</a:t>
            </a:r>
          </a:p>
        </p:txBody>
      </p:sp>
    </p:spTree>
    <p:extLst>
      <p:ext uri="{BB962C8B-B14F-4D97-AF65-F5344CB8AC3E}">
        <p14:creationId xmlns:p14="http://schemas.microsoft.com/office/powerpoint/2010/main" val="342897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8778C-4F66-DAB2-ED20-9490D54E95E3}"/>
              </a:ext>
            </a:extLst>
          </p:cNvPr>
          <p:cNvSpPr>
            <a:spLocks noGrp="1"/>
          </p:cNvSpPr>
          <p:nvPr>
            <p:ph type="title"/>
          </p:nvPr>
        </p:nvSpPr>
        <p:spPr>
          <a:xfrm>
            <a:off x="581192" y="702156"/>
            <a:ext cx="11029616" cy="1013800"/>
          </a:xfrm>
        </p:spPr>
        <p:txBody>
          <a:bodyPr>
            <a:normAutofit/>
          </a:bodyPr>
          <a:lstStyle/>
          <a:p>
            <a:r>
              <a:rPr lang="en-US" sz="3200" dirty="0">
                <a:solidFill>
                  <a:srgbClr val="FFFEFF"/>
                </a:solidFill>
                <a:latin typeface="Aptos Display" panose="020B0004020202020204" pitchFamily="34" charset="0"/>
              </a:rPr>
              <a:t>Remitting Funds to IOLTA Committee </a:t>
            </a:r>
          </a:p>
        </p:txBody>
      </p:sp>
      <p:sp>
        <p:nvSpPr>
          <p:cNvPr id="4" name="Content Placeholder 3">
            <a:extLst>
              <a:ext uri="{FF2B5EF4-FFF2-40B4-BE49-F238E27FC236}">
                <a16:creationId xmlns:a16="http://schemas.microsoft.com/office/drawing/2014/main" id="{581D603E-C2BF-4FAD-6942-0C85E9098C93}"/>
              </a:ext>
            </a:extLst>
          </p:cNvPr>
          <p:cNvSpPr>
            <a:spLocks noGrp="1"/>
          </p:cNvSpPr>
          <p:nvPr>
            <p:ph idx="1"/>
          </p:nvPr>
        </p:nvSpPr>
        <p:spPr>
          <a:xfrm>
            <a:off x="581193" y="2372520"/>
            <a:ext cx="11029615" cy="4485480"/>
          </a:xfrm>
        </p:spPr>
        <p:txBody>
          <a:bodyPr>
            <a:noAutofit/>
          </a:bodyPr>
          <a:lstStyle/>
          <a:p>
            <a:endParaRPr lang="en-US" dirty="0">
              <a:latin typeface="Aptos" panose="020B0004020202020204" pitchFamily="34" charset="0"/>
            </a:endParaRPr>
          </a:p>
          <a:p>
            <a:endParaRPr lang="en-US" dirty="0">
              <a:latin typeface="Aptos" panose="020B0004020202020204" pitchFamily="34" charset="0"/>
            </a:endParaRPr>
          </a:p>
          <a:p>
            <a:r>
              <a:rPr lang="en-US" sz="2000" dirty="0">
                <a:latin typeface="Aptos" panose="020B0004020202020204" pitchFamily="34" charset="0"/>
              </a:rPr>
              <a:t>To remit funds to the IOLTA Committee, a lawyer must complete an online affidavit and make an electronic transfer of funds. The affidavits and further instructions are available on the IOLTA Committee website: </a:t>
            </a:r>
            <a:r>
              <a:rPr lang="en-US" sz="2000" dirty="0">
                <a:latin typeface="Aptos" panose="020B0004020202020204" pitchFamily="34" charset="0"/>
                <a:hlinkClick r:id="rId3"/>
              </a:rPr>
              <a:t>Undistributable IOLTA Funds (maiolta.org)</a:t>
            </a:r>
            <a:endParaRPr lang="en-US" sz="2000" dirty="0">
              <a:latin typeface="Aptos" panose="020B0004020202020204" pitchFamily="34" charset="0"/>
            </a:endParaRPr>
          </a:p>
          <a:p>
            <a:r>
              <a:rPr lang="en-US" sz="2000" dirty="0">
                <a:latin typeface="Aptos" panose="020B0004020202020204" pitchFamily="34" charset="0"/>
              </a:rPr>
              <a:t>There are two affidavits:</a:t>
            </a:r>
          </a:p>
          <a:p>
            <a:pPr lvl="1"/>
            <a:r>
              <a:rPr lang="en-US" sz="2000" dirty="0">
                <a:latin typeface="Aptos" panose="020B0004020202020204" pitchFamily="34" charset="0"/>
              </a:rPr>
              <a:t>Safe Harbor Affidavit: Remitting $500 or less to the IOLTA Committee within a 12-month period.</a:t>
            </a:r>
          </a:p>
          <a:p>
            <a:pPr lvl="1"/>
            <a:r>
              <a:rPr lang="en-US" sz="2000" dirty="0">
                <a:latin typeface="Aptos" panose="020B0004020202020204" pitchFamily="34" charset="0"/>
              </a:rPr>
              <a:t>Over $500 Affidavit: Remitting more than $500 within a 12-month period.</a:t>
            </a:r>
          </a:p>
          <a:p>
            <a:r>
              <a:rPr lang="en-US" sz="2000" dirty="0">
                <a:latin typeface="Aptos" panose="020B0004020202020204" pitchFamily="34" charset="0"/>
              </a:rPr>
              <a:t>Affidavits are account-specific.</a:t>
            </a:r>
          </a:p>
          <a:p>
            <a:r>
              <a:rPr lang="en-US" sz="2000" dirty="0">
                <a:latin typeface="Aptos" panose="020B0004020202020204" pitchFamily="34" charset="0"/>
              </a:rPr>
              <a:t>A copy of all Over $500 Affidavits will be automatically provided to the Board. </a:t>
            </a:r>
          </a:p>
          <a:p>
            <a:r>
              <a:rPr lang="en-US" sz="2000" dirty="0">
                <a:latin typeface="Aptos" panose="020B0004020202020204" pitchFamily="34" charset="0"/>
              </a:rPr>
              <a:t>After submitting an affidavit, a lawyer must respond to any request from the Board for further information about the lawyer’s effort to identify and locate the owner of the funds transmitted and cooperate with any investigation. </a:t>
            </a:r>
          </a:p>
          <a:p>
            <a:endParaRPr lang="en-US" dirty="0">
              <a:latin typeface="Aptos" panose="020B0004020202020204" pitchFamily="34" charset="0"/>
            </a:endParaRPr>
          </a:p>
          <a:p>
            <a:endParaRPr lang="en-US" dirty="0">
              <a:latin typeface="Aptos" panose="020B0004020202020204" pitchFamily="34" charset="0"/>
            </a:endParaRPr>
          </a:p>
          <a:p>
            <a:pPr lvl="1"/>
            <a:endParaRPr lang="en-US" dirty="0"/>
          </a:p>
          <a:p>
            <a:endParaRPr lang="en-US" dirty="0"/>
          </a:p>
        </p:txBody>
      </p:sp>
    </p:spTree>
    <p:extLst>
      <p:ext uri="{BB962C8B-B14F-4D97-AF65-F5344CB8AC3E}">
        <p14:creationId xmlns:p14="http://schemas.microsoft.com/office/powerpoint/2010/main" val="2446863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2FC7C-98FF-F359-F02F-F7D3F215812C}"/>
              </a:ext>
            </a:extLst>
          </p:cNvPr>
          <p:cNvSpPr>
            <a:spLocks noGrp="1"/>
          </p:cNvSpPr>
          <p:nvPr>
            <p:ph type="title"/>
          </p:nvPr>
        </p:nvSpPr>
        <p:spPr/>
        <p:txBody>
          <a:bodyPr>
            <a:normAutofit/>
          </a:bodyPr>
          <a:lstStyle/>
          <a:p>
            <a:r>
              <a:rPr lang="en-US" sz="3200" dirty="0">
                <a:latin typeface="Aptos Display" panose="020B0004020202020204" pitchFamily="34" charset="0"/>
              </a:rPr>
              <a:t>Tips for submitting affidavit and payment</a:t>
            </a:r>
          </a:p>
        </p:txBody>
      </p:sp>
      <p:sp>
        <p:nvSpPr>
          <p:cNvPr id="3" name="Content Placeholder 2">
            <a:extLst>
              <a:ext uri="{FF2B5EF4-FFF2-40B4-BE49-F238E27FC236}">
                <a16:creationId xmlns:a16="http://schemas.microsoft.com/office/drawing/2014/main" id="{766CBBC8-81EB-9EB5-3820-DBF789895556}"/>
              </a:ext>
            </a:extLst>
          </p:cNvPr>
          <p:cNvSpPr>
            <a:spLocks noGrp="1"/>
          </p:cNvSpPr>
          <p:nvPr>
            <p:ph idx="1"/>
          </p:nvPr>
        </p:nvSpPr>
        <p:spPr>
          <a:xfrm>
            <a:off x="581192" y="1973179"/>
            <a:ext cx="11029615" cy="4684295"/>
          </a:xfrm>
        </p:spPr>
        <p:txBody>
          <a:bodyPr>
            <a:noAutofit/>
          </a:bodyPr>
          <a:lstStyle/>
          <a:p>
            <a:r>
              <a:rPr lang="en-US" sz="2000" dirty="0">
                <a:latin typeface="Aptos" panose="020B0004020202020204" pitchFamily="34" charset="0"/>
              </a:rPr>
              <a:t>Progress </a:t>
            </a:r>
            <a:r>
              <a:rPr lang="en-US" sz="2000" u="sng" dirty="0">
                <a:latin typeface="Aptos" panose="020B0004020202020204" pitchFamily="34" charset="0"/>
              </a:rPr>
              <a:t>cannot</a:t>
            </a:r>
            <a:r>
              <a:rPr lang="en-US" sz="2000" dirty="0">
                <a:latin typeface="Aptos" panose="020B0004020202020204" pitchFamily="34" charset="0"/>
              </a:rPr>
              <a:t> be saved. Before starting the affidavit:</a:t>
            </a:r>
          </a:p>
          <a:p>
            <a:pPr lvl="1"/>
            <a:r>
              <a:rPr lang="en-US" sz="2000" dirty="0">
                <a:latin typeface="Aptos" panose="020B0004020202020204" pitchFamily="34" charset="0"/>
              </a:rPr>
              <a:t>Review Rule 1.15, the Attorney Undistributable FAQs and blog on the IOLTA Committee’s website, and the IOLTA Committee Instructions for the remittance portal.</a:t>
            </a:r>
          </a:p>
          <a:p>
            <a:pPr lvl="1"/>
            <a:r>
              <a:rPr lang="en-US" sz="2000" dirty="0">
                <a:latin typeface="Aptos" panose="020B0004020202020204" pitchFamily="34" charset="0"/>
              </a:rPr>
              <a:t>Have the attorney’s BBO number and information about the IOLTA account involved handy.</a:t>
            </a:r>
          </a:p>
          <a:p>
            <a:pPr lvl="1"/>
            <a:r>
              <a:rPr lang="en-US" sz="2000" dirty="0">
                <a:latin typeface="Aptos" panose="020B0004020202020204" pitchFamily="34" charset="0"/>
              </a:rPr>
              <a:t>Know the approximate date you discovered the funds were unclaimed and unidentified.</a:t>
            </a:r>
          </a:p>
          <a:p>
            <a:pPr lvl="1"/>
            <a:r>
              <a:rPr lang="en-US" sz="2000" dirty="0">
                <a:latin typeface="Aptos" panose="020B0004020202020204" pitchFamily="34" charset="0"/>
              </a:rPr>
              <a:t>Assemble the information and supporting documents regarding the funds and efforts to identify the owner of the funds or to locate the owner and remit the funds.</a:t>
            </a:r>
          </a:p>
          <a:p>
            <a:r>
              <a:rPr lang="en-US" sz="2000" dirty="0">
                <a:latin typeface="Aptos" panose="020B0004020202020204" pitchFamily="34" charset="0"/>
              </a:rPr>
              <a:t>When making the electronic transfer, double check your IOLTA account number before submitting the payment.</a:t>
            </a:r>
          </a:p>
          <a:p>
            <a:r>
              <a:rPr lang="en-US" sz="2000">
                <a:latin typeface="Aptos" panose="020B0004020202020204" pitchFamily="34" charset="0"/>
              </a:rPr>
              <a:t>Keep copies </a:t>
            </a:r>
            <a:r>
              <a:rPr lang="en-US" sz="2000" dirty="0">
                <a:latin typeface="Aptos" panose="020B0004020202020204" pitchFamily="34" charset="0"/>
              </a:rPr>
              <a:t>of the confirmation email you receive with an invoice number for the affidavit and the payment receipt. You can also download a copy of the affidavit. </a:t>
            </a:r>
          </a:p>
        </p:txBody>
      </p:sp>
    </p:spTree>
    <p:extLst>
      <p:ext uri="{BB962C8B-B14F-4D97-AF65-F5344CB8AC3E}">
        <p14:creationId xmlns:p14="http://schemas.microsoft.com/office/powerpoint/2010/main" val="32421553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6AA73-E9D0-F2FF-3E75-6DFD56D74731}"/>
              </a:ext>
            </a:extLst>
          </p:cNvPr>
          <p:cNvSpPr>
            <a:spLocks noGrp="1"/>
          </p:cNvSpPr>
          <p:nvPr>
            <p:ph type="title"/>
          </p:nvPr>
        </p:nvSpPr>
        <p:spPr/>
        <p:txBody>
          <a:bodyPr>
            <a:normAutofit/>
          </a:bodyPr>
          <a:lstStyle/>
          <a:p>
            <a:r>
              <a:rPr lang="en-US" sz="3200" dirty="0">
                <a:latin typeface="Aptos Display" panose="020B0004020202020204" pitchFamily="34" charset="0"/>
              </a:rPr>
              <a:t>Submitting online affidavit</a:t>
            </a:r>
          </a:p>
        </p:txBody>
      </p:sp>
      <p:sp>
        <p:nvSpPr>
          <p:cNvPr id="3" name="Content Placeholder 2">
            <a:extLst>
              <a:ext uri="{FF2B5EF4-FFF2-40B4-BE49-F238E27FC236}">
                <a16:creationId xmlns:a16="http://schemas.microsoft.com/office/drawing/2014/main" id="{09B861EA-0B1D-0BB9-CEB3-0CDF297B43E3}"/>
              </a:ext>
            </a:extLst>
          </p:cNvPr>
          <p:cNvSpPr>
            <a:spLocks noGrp="1"/>
          </p:cNvSpPr>
          <p:nvPr>
            <p:ph idx="1"/>
          </p:nvPr>
        </p:nvSpPr>
        <p:spPr>
          <a:xfrm>
            <a:off x="581193" y="702156"/>
            <a:ext cx="11029615" cy="3950207"/>
          </a:xfrm>
        </p:spPr>
        <p:txBody>
          <a:bodyPr/>
          <a:lstStyle/>
          <a:p>
            <a:pPr marL="305435" indent="-305435"/>
            <a:r>
              <a:rPr lang="en-US" sz="2000" dirty="0">
                <a:latin typeface="Aptos" panose="020B0004020202020204" pitchFamily="34" charset="0"/>
                <a:ea typeface="+mn-lt"/>
                <a:cs typeface="+mn-lt"/>
              </a:rPr>
              <a:t>Webpage: </a:t>
            </a:r>
            <a:r>
              <a:rPr lang="en-US" sz="2000" dirty="0">
                <a:latin typeface="Aptos" panose="020B0004020202020204" pitchFamily="34" charset="0"/>
                <a:ea typeface="+mn-lt"/>
                <a:cs typeface="+mn-lt"/>
                <a:hlinkClick r:id="rId3"/>
              </a:rPr>
              <a:t>https://www.maiolta.org/for-attorneys/undistributable-iolta-funds</a:t>
            </a:r>
            <a:endParaRPr lang="en-US" sz="2000" dirty="0">
              <a:latin typeface="Aptos" panose="020B0004020202020204" pitchFamily="34" charset="0"/>
            </a:endParaRPr>
          </a:p>
          <a:p>
            <a:pPr marL="305435" indent="-305435"/>
            <a:r>
              <a:rPr lang="en-US" sz="2000" dirty="0">
                <a:latin typeface="Aptos" panose="020B0004020202020204" pitchFamily="34" charset="0"/>
                <a:ea typeface="+mn-lt"/>
                <a:cs typeface="+mn-lt"/>
              </a:rPr>
              <a:t>Scroll to bottom of the page and click here:</a:t>
            </a:r>
          </a:p>
          <a:p>
            <a:pPr marL="305435" indent="-305435"/>
            <a:endParaRPr lang="en-US" dirty="0">
              <a:ea typeface="+mn-lt"/>
              <a:cs typeface="+mn-lt"/>
            </a:endParaRPr>
          </a:p>
        </p:txBody>
      </p:sp>
      <p:pic>
        <p:nvPicPr>
          <p:cNvPr id="4" name="Picture 3" descr="A close up of a message&#10;&#10;Description automatically generated">
            <a:extLst>
              <a:ext uri="{FF2B5EF4-FFF2-40B4-BE49-F238E27FC236}">
                <a16:creationId xmlns:a16="http://schemas.microsoft.com/office/drawing/2014/main" id="{59448E54-781C-A094-AAA1-DC30063E9178}"/>
              </a:ext>
            </a:extLst>
          </p:cNvPr>
          <p:cNvPicPr>
            <a:picLocks noChangeAspect="1"/>
          </p:cNvPicPr>
          <p:nvPr/>
        </p:nvPicPr>
        <p:blipFill>
          <a:blip r:embed="rId4"/>
          <a:stretch>
            <a:fillRect/>
          </a:stretch>
        </p:blipFill>
        <p:spPr>
          <a:xfrm>
            <a:off x="516147" y="2996303"/>
            <a:ext cx="11159705" cy="3715393"/>
          </a:xfrm>
          <a:prstGeom prst="rect">
            <a:avLst/>
          </a:prstGeom>
        </p:spPr>
      </p:pic>
      <p:sp>
        <p:nvSpPr>
          <p:cNvPr id="5" name="Arrow: Left 4">
            <a:extLst>
              <a:ext uri="{FF2B5EF4-FFF2-40B4-BE49-F238E27FC236}">
                <a16:creationId xmlns:a16="http://schemas.microsoft.com/office/drawing/2014/main" id="{034E1DF8-CF05-E26B-0451-ACDFA29D9460}"/>
              </a:ext>
            </a:extLst>
          </p:cNvPr>
          <p:cNvSpPr/>
          <p:nvPr/>
        </p:nvSpPr>
        <p:spPr>
          <a:xfrm rot="20502611">
            <a:off x="9299449" y="3767786"/>
            <a:ext cx="978408" cy="484632"/>
          </a:xfrm>
          <a:prstGeom prst="leftArrow">
            <a:avLst>
              <a:gd name="adj1" fmla="val 53774"/>
              <a:gd name="adj2" fmla="val 50000"/>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4940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6AA73-E9D0-F2FF-3E75-6DFD56D74731}"/>
              </a:ext>
            </a:extLst>
          </p:cNvPr>
          <p:cNvSpPr>
            <a:spLocks noGrp="1"/>
          </p:cNvSpPr>
          <p:nvPr>
            <p:ph type="title"/>
          </p:nvPr>
        </p:nvSpPr>
        <p:spPr/>
        <p:txBody>
          <a:bodyPr>
            <a:normAutofit/>
          </a:bodyPr>
          <a:lstStyle/>
          <a:p>
            <a:r>
              <a:rPr lang="en-US" sz="3200">
                <a:latin typeface="Aptos Display" panose="020B0004020202020204" pitchFamily="34" charset="0"/>
              </a:rPr>
              <a:t>Submitting online affidavit</a:t>
            </a:r>
          </a:p>
        </p:txBody>
      </p:sp>
      <p:sp>
        <p:nvSpPr>
          <p:cNvPr id="3" name="Content Placeholder 2">
            <a:extLst>
              <a:ext uri="{FF2B5EF4-FFF2-40B4-BE49-F238E27FC236}">
                <a16:creationId xmlns:a16="http://schemas.microsoft.com/office/drawing/2014/main" id="{09B861EA-0B1D-0BB9-CEB3-0CDF297B43E3}"/>
              </a:ext>
            </a:extLst>
          </p:cNvPr>
          <p:cNvSpPr>
            <a:spLocks noGrp="1"/>
          </p:cNvSpPr>
          <p:nvPr>
            <p:ph idx="1"/>
          </p:nvPr>
        </p:nvSpPr>
        <p:spPr>
          <a:xfrm>
            <a:off x="581192" y="1837731"/>
            <a:ext cx="11029615" cy="2313646"/>
          </a:xfrm>
        </p:spPr>
        <p:txBody>
          <a:bodyPr>
            <a:normAutofit/>
          </a:bodyPr>
          <a:lstStyle/>
          <a:p>
            <a:pPr marL="305435" indent="-305435"/>
            <a:r>
              <a:rPr lang="en-US" sz="2000" dirty="0">
                <a:latin typeface="Aptos" panose="020B0004020202020204" pitchFamily="34" charset="0"/>
                <a:ea typeface="+mn-lt"/>
                <a:cs typeface="+mn-lt"/>
              </a:rPr>
              <a:t>Enter email and generate email to you with a One-Time Password (OTP). If password not received, check your spam/junk mail folders or your email quarantine. </a:t>
            </a:r>
          </a:p>
          <a:p>
            <a:pPr marL="305435" indent="-305435"/>
            <a:r>
              <a:rPr lang="en-US" sz="2000" dirty="0">
                <a:latin typeface="Aptos" panose="020B0004020202020204" pitchFamily="34" charset="0"/>
                <a:ea typeface="+mn-lt"/>
                <a:cs typeface="+mn-lt"/>
              </a:rPr>
              <a:t>Enter OTP.</a:t>
            </a:r>
            <a:endParaRPr lang="en-US" sz="2000" dirty="0">
              <a:latin typeface="Aptos" panose="020B0004020202020204" pitchFamily="34" charset="0"/>
            </a:endParaRPr>
          </a:p>
          <a:p>
            <a:pPr marL="305435" indent="-305435"/>
            <a:r>
              <a:rPr lang="en-US" sz="2000" dirty="0">
                <a:latin typeface="Aptos" panose="020B0004020202020204" pitchFamily="34" charset="0"/>
                <a:ea typeface="+mn-lt"/>
                <a:cs typeface="+mn-lt"/>
              </a:rPr>
              <a:t>Select $500 or Less (“Safe Harbor”) or Over $500 Affidavit. </a:t>
            </a:r>
          </a:p>
        </p:txBody>
      </p:sp>
      <p:pic>
        <p:nvPicPr>
          <p:cNvPr id="5" name="Picture 4" descr="A white background with blue text&#10;&#10;Description automatically generated">
            <a:extLst>
              <a:ext uri="{FF2B5EF4-FFF2-40B4-BE49-F238E27FC236}">
                <a16:creationId xmlns:a16="http://schemas.microsoft.com/office/drawing/2014/main" id="{AD1B1D1A-04BD-818A-687F-7DA0E4575B0C}"/>
              </a:ext>
            </a:extLst>
          </p:cNvPr>
          <p:cNvPicPr>
            <a:picLocks noChangeAspect="1"/>
          </p:cNvPicPr>
          <p:nvPr/>
        </p:nvPicPr>
        <p:blipFill>
          <a:blip r:embed="rId2"/>
          <a:stretch>
            <a:fillRect/>
          </a:stretch>
        </p:blipFill>
        <p:spPr>
          <a:xfrm>
            <a:off x="2871216" y="3831336"/>
            <a:ext cx="5779008" cy="2324507"/>
          </a:xfrm>
          <a:prstGeom prst="rect">
            <a:avLst/>
          </a:prstGeom>
        </p:spPr>
      </p:pic>
    </p:spTree>
    <p:extLst>
      <p:ext uri="{BB962C8B-B14F-4D97-AF65-F5344CB8AC3E}">
        <p14:creationId xmlns:p14="http://schemas.microsoft.com/office/powerpoint/2010/main" val="1721455874"/>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366658"/>
      </a:accent1>
      <a:accent2>
        <a:srgbClr val="8CB64A"/>
      </a:accent2>
      <a:accent3>
        <a:srgbClr val="88D5A9"/>
      </a:accent3>
      <a:accent4>
        <a:srgbClr val="969FA7"/>
      </a:accent4>
      <a:accent5>
        <a:srgbClr val="E8A844"/>
      </a:accent5>
      <a:accent6>
        <a:srgbClr val="A1561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4BEC0EAF-CF86-4D49-B83B-56CC62D3CFF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7bf8cb24-0867-45a0-b37c-7acd021fbbd9">
      <Terms xmlns="http://schemas.microsoft.com/office/infopath/2007/PartnerControls"/>
    </lcf76f155ced4ddcb4097134ff3c332f>
    <TaxCatchAll xmlns="9e35de93-57ad-46f2-8e5f-bb4f97570066"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9B3BC09F34E5B4BA5F84EC94AB39598" ma:contentTypeVersion="17" ma:contentTypeDescription="Create a new document." ma:contentTypeScope="" ma:versionID="b9857e95df396150fa96fbdf9af06981">
  <xsd:schema xmlns:xsd="http://www.w3.org/2001/XMLSchema" xmlns:xs="http://www.w3.org/2001/XMLSchema" xmlns:p="http://schemas.microsoft.com/office/2006/metadata/properties" xmlns:ns2="7bf8cb24-0867-45a0-b37c-7acd021fbbd9" xmlns:ns3="9e35de93-57ad-46f2-8e5f-bb4f97570066" targetNamespace="http://schemas.microsoft.com/office/2006/metadata/properties" ma:root="true" ma:fieldsID="da27a4f30985986b48ff5a729368dc1b" ns2:_="" ns3:_="">
    <xsd:import namespace="7bf8cb24-0867-45a0-b37c-7acd021fbbd9"/>
    <xsd:import namespace="9e35de93-57ad-46f2-8e5f-bb4f9757006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f8cb24-0867-45a0-b37c-7acd021fbbd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73dde91b-298e-4891-a1dc-dfec0b47e51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e35de93-57ad-46f2-8e5f-bb4f9757006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ab2f958c-1d87-473a-9781-0864d616562d}" ma:internalName="TaxCatchAll" ma:showField="CatchAllData" ma:web="9e35de93-57ad-46f2-8e5f-bb4f9757006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106D9AF-99EF-4F7E-B3F8-1E668315A582}">
  <ds:schemaRefs>
    <ds:schemaRef ds:uri="http://schemas.microsoft.com/sharepoint/v3/contenttype/forms"/>
  </ds:schemaRefs>
</ds:datastoreItem>
</file>

<file path=customXml/itemProps2.xml><?xml version="1.0" encoding="utf-8"?>
<ds:datastoreItem xmlns:ds="http://schemas.openxmlformats.org/officeDocument/2006/customXml" ds:itemID="{B910A0F6-DD62-47A7-B50F-B69D329A5AF2}">
  <ds:schemaRefs>
    <ds:schemaRef ds:uri="7bf8cb24-0867-45a0-b37c-7acd021fbbd9"/>
    <ds:schemaRef ds:uri="9e35de93-57ad-46f2-8e5f-bb4f97570066"/>
    <ds:schemaRef ds:uri="http://www.w3.org/XML/1998/namespace"/>
    <ds:schemaRef ds:uri="http://schemas.microsoft.com/office/2006/documentManagement/types"/>
    <ds:schemaRef ds:uri="http://purl.org/dc/elements/1.1/"/>
    <ds:schemaRef ds:uri="http://schemas.microsoft.com/office/infopath/2007/PartnerControls"/>
    <ds:schemaRef ds:uri="http://purl.org/dc/dcmitype/"/>
    <ds:schemaRef ds:uri="http://purl.org/dc/term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46B2CAD3-81F5-4FAC-88ED-433A00986E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bf8cb24-0867-45a0-b37c-7acd021fbbd9"/>
    <ds:schemaRef ds:uri="9e35de93-57ad-46f2-8e5f-bb4f975700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TM03457464[[fn=Dividend]]</Template>
  <TotalTime>39</TotalTime>
  <Words>2014</Words>
  <Application>Microsoft Office PowerPoint</Application>
  <PresentationFormat>Widescreen</PresentationFormat>
  <Paragraphs>115</Paragraphs>
  <Slides>23</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Aptos</vt:lpstr>
      <vt:lpstr>Aptos Display</vt:lpstr>
      <vt:lpstr>Gill Sans MT</vt:lpstr>
      <vt:lpstr>Wingdings 2</vt:lpstr>
      <vt:lpstr>Dividend</vt:lpstr>
      <vt:lpstr>Amended Rules and Procedures for Unclaimed and Unidentified IOLTA Funds</vt:lpstr>
      <vt:lpstr>What is the Purpose of the Amendments to Rule 1.15? </vt:lpstr>
      <vt:lpstr>The New Provisions of Mass. Rule P. Conduct 1.15 </vt:lpstr>
      <vt:lpstr>Inactive IOLTA Accounts </vt:lpstr>
      <vt:lpstr>Duty to Dispose of Unclaimed and Unidentified Funds</vt:lpstr>
      <vt:lpstr>Remitting Funds to IOLTA Committee </vt:lpstr>
      <vt:lpstr>Tips for submitting affidavit and payment</vt:lpstr>
      <vt:lpstr>Submitting online affidavit</vt:lpstr>
      <vt:lpstr>Submitting online affidavit</vt:lpstr>
      <vt:lpstr>Safe harbor affidavit</vt:lpstr>
      <vt:lpstr>PowerPoint Presentation</vt:lpstr>
      <vt:lpstr>PowerPoint Presentation</vt:lpstr>
      <vt:lpstr>PowerPoint Presentation</vt:lpstr>
      <vt:lpstr>Over $500 affidavit</vt:lpstr>
      <vt:lpstr>Over $500 affidavit</vt:lpstr>
      <vt:lpstr>Over $500 affidavit</vt:lpstr>
      <vt:lpstr>Payment portal </vt:lpstr>
      <vt:lpstr>  Returning Funds to Owners</vt:lpstr>
      <vt:lpstr>Tips for Lawyers (unclaimed funds) </vt:lpstr>
      <vt:lpstr>  Tips for Lawyers (unidentified funds) </vt:lpstr>
      <vt:lpstr>FREQUENTLY ASKED QUESTIONS</vt:lpstr>
      <vt:lpstr>FREQUENTLY ASKED QUESTIONS</vt:lpstr>
      <vt:lpstr>Contact 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Miara, Jenna</cp:lastModifiedBy>
  <cp:revision>1</cp:revision>
  <cp:lastPrinted>2024-09-05T16:03:00Z</cp:lastPrinted>
  <dcterms:created xsi:type="dcterms:W3CDTF">2024-09-04T20:20:00Z</dcterms:created>
  <dcterms:modified xsi:type="dcterms:W3CDTF">2024-09-05T19:04:31Z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0x010100E9B3BC09F34E5B4BA5F84EC94AB39598</vt:lpwstr>
  </property>
</Properties>
</file>